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604020202020204" charset="0"/>
      <p:regular r:id="rId12"/>
    </p:embeddedFont>
    <p:embeddedFont>
      <p:font typeface="Univers" panose="020B0503020202020204" pitchFamily="34" charset="0"/>
      <p:regular r:id="rId13"/>
    </p:embeddedFont>
    <p:embeddedFont>
      <p:font typeface="Univers Bold" panose="020B07030305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7E24F9-8A17-4270-B83E-5F8F8E9D11D3}" v="3" dt="2026-01-16T20:41:20.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6031" autoAdjust="0"/>
  </p:normalViewPr>
  <p:slideViewPr>
    <p:cSldViewPr>
      <p:cViewPr varScale="1">
        <p:scale>
          <a:sx n="74" d="100"/>
          <a:sy n="74" d="100"/>
        </p:scale>
        <p:origin x="5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9" d="100"/>
          <a:sy n="79" d="100"/>
        </p:scale>
        <p:origin x="253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Toledo" userId="979b93e313667da2" providerId="LiveId" clId="{5CE7DB3F-8651-475A-A783-AB986BB9E9FA}"/>
    <pc:docChg chg="undo custSel modSld">
      <pc:chgData name="Maria Toledo" userId="979b93e313667da2" providerId="LiveId" clId="{5CE7DB3F-8651-475A-A783-AB986BB9E9FA}" dt="2026-01-16T20:41:20.493" v="141"/>
      <pc:docMkLst>
        <pc:docMk/>
      </pc:docMkLst>
      <pc:sldChg chg="addSp modSp mod">
        <pc:chgData name="Maria Toledo" userId="979b93e313667da2" providerId="LiveId" clId="{5CE7DB3F-8651-475A-A783-AB986BB9E9FA}" dt="2026-01-16T20:41:20.493" v="141"/>
        <pc:sldMkLst>
          <pc:docMk/>
          <pc:sldMk cId="0" sldId="256"/>
        </pc:sldMkLst>
        <pc:spChg chg="mod">
          <ac:chgData name="Maria Toledo" userId="979b93e313667da2" providerId="LiveId" clId="{5CE7DB3F-8651-475A-A783-AB986BB9E9FA}" dt="2025-12-30T20:34:04.712" v="0" actId="1076"/>
          <ac:spMkLst>
            <pc:docMk/>
            <pc:sldMk cId="0" sldId="256"/>
            <ac:spMk id="2" creationId="{00000000-0000-0000-0000-000000000000}"/>
          </ac:spMkLst>
        </pc:spChg>
        <pc:spChg chg="mod">
          <ac:chgData name="Maria Toledo" userId="979b93e313667da2" providerId="LiveId" clId="{5CE7DB3F-8651-475A-A783-AB986BB9E9FA}" dt="2025-12-30T20:34:09.748" v="1" actId="1076"/>
          <ac:spMkLst>
            <pc:docMk/>
            <pc:sldMk cId="0" sldId="256"/>
            <ac:spMk id="3" creationId="{00000000-0000-0000-0000-000000000000}"/>
          </ac:spMkLst>
        </pc:spChg>
        <pc:grpChg chg="mod">
          <ac:chgData name="Maria Toledo" userId="979b93e313667da2" providerId="LiveId" clId="{5CE7DB3F-8651-475A-A783-AB986BB9E9FA}" dt="2025-12-30T20:34:20.990" v="2" actId="1076"/>
          <ac:grpSpMkLst>
            <pc:docMk/>
            <pc:sldMk cId="0" sldId="256"/>
            <ac:grpSpMk id="4" creationId="{00000000-0000-0000-0000-000000000000}"/>
          </ac:grpSpMkLst>
        </pc:grpChg>
        <pc:grpChg chg="mod">
          <ac:chgData name="Maria Toledo" userId="979b93e313667da2" providerId="LiveId" clId="{5CE7DB3F-8651-475A-A783-AB986BB9E9FA}" dt="2025-12-30T20:34:40.993" v="5" actId="1076"/>
          <ac:grpSpMkLst>
            <pc:docMk/>
            <pc:sldMk cId="0" sldId="256"/>
            <ac:grpSpMk id="7" creationId="{00000000-0000-0000-0000-000000000000}"/>
          </ac:grpSpMkLst>
        </pc:grpChg>
        <pc:grpChg chg="mod">
          <ac:chgData name="Maria Toledo" userId="979b93e313667da2" providerId="LiveId" clId="{5CE7DB3F-8651-475A-A783-AB986BB9E9FA}" dt="2025-12-30T20:34:30.703" v="3" actId="1076"/>
          <ac:grpSpMkLst>
            <pc:docMk/>
            <pc:sldMk cId="0" sldId="256"/>
            <ac:grpSpMk id="10" creationId="{00000000-0000-0000-0000-000000000000}"/>
          </ac:grpSpMkLst>
        </pc:grpChg>
        <pc:grpChg chg="mod">
          <ac:chgData name="Maria Toledo" userId="979b93e313667da2" providerId="LiveId" clId="{5CE7DB3F-8651-475A-A783-AB986BB9E9FA}" dt="2025-12-30T20:34:38.573" v="4" actId="1076"/>
          <ac:grpSpMkLst>
            <pc:docMk/>
            <pc:sldMk cId="0" sldId="256"/>
            <ac:grpSpMk id="13" creationId="{00000000-0000-0000-0000-000000000000}"/>
          </ac:grpSpMkLst>
        </pc:grpChg>
        <pc:picChg chg="add mod">
          <ac:chgData name="Maria Toledo" userId="979b93e313667da2" providerId="LiveId" clId="{5CE7DB3F-8651-475A-A783-AB986BB9E9FA}" dt="2026-01-16T20:41:20.493" v="141"/>
          <ac:picMkLst>
            <pc:docMk/>
            <pc:sldMk cId="0" sldId="256"/>
            <ac:picMk id="21" creationId="{A9802817-975A-F968-3178-FD1F09BE444C}"/>
          </ac:picMkLst>
        </pc:picChg>
      </pc:sldChg>
      <pc:sldChg chg="addSp modSp mod">
        <pc:chgData name="Maria Toledo" userId="979b93e313667da2" providerId="LiveId" clId="{5CE7DB3F-8651-475A-A783-AB986BB9E9FA}" dt="2026-01-16T20:41:20.493" v="141"/>
        <pc:sldMkLst>
          <pc:docMk/>
          <pc:sldMk cId="0" sldId="257"/>
        </pc:sldMkLst>
        <pc:spChg chg="mod">
          <ac:chgData name="Maria Toledo" userId="979b93e313667da2" providerId="LiveId" clId="{5CE7DB3F-8651-475A-A783-AB986BB9E9FA}" dt="2025-12-30T20:35:09.197" v="9" actId="1076"/>
          <ac:spMkLst>
            <pc:docMk/>
            <pc:sldMk cId="0" sldId="257"/>
            <ac:spMk id="2" creationId="{00000000-0000-0000-0000-000000000000}"/>
          </ac:spMkLst>
        </pc:spChg>
        <pc:spChg chg="mod">
          <ac:chgData name="Maria Toledo" userId="979b93e313667da2" providerId="LiveId" clId="{5CE7DB3F-8651-475A-A783-AB986BB9E9FA}" dt="2025-12-30T20:35:04.478" v="8" actId="1076"/>
          <ac:spMkLst>
            <pc:docMk/>
            <pc:sldMk cId="0" sldId="257"/>
            <ac:spMk id="3" creationId="{00000000-0000-0000-0000-000000000000}"/>
          </ac:spMkLst>
        </pc:spChg>
        <pc:spChg chg="mod">
          <ac:chgData name="Maria Toledo" userId="979b93e313667da2" providerId="LiveId" clId="{5CE7DB3F-8651-475A-A783-AB986BB9E9FA}" dt="2026-01-16T20:20:21.139" v="129" actId="1076"/>
          <ac:spMkLst>
            <pc:docMk/>
            <pc:sldMk cId="0" sldId="257"/>
            <ac:spMk id="21" creationId="{00000000-0000-0000-0000-000000000000}"/>
          </ac:spMkLst>
        </pc:spChg>
        <pc:grpChg chg="mod">
          <ac:chgData name="Maria Toledo" userId="979b93e313667da2" providerId="LiveId" clId="{5CE7DB3F-8651-475A-A783-AB986BB9E9FA}" dt="2025-12-30T20:34:55.543" v="6" actId="1076"/>
          <ac:grpSpMkLst>
            <pc:docMk/>
            <pc:sldMk cId="0" sldId="257"/>
            <ac:grpSpMk id="6" creationId="{00000000-0000-0000-0000-000000000000}"/>
          </ac:grpSpMkLst>
        </pc:grpChg>
        <pc:grpChg chg="mod">
          <ac:chgData name="Maria Toledo" userId="979b93e313667da2" providerId="LiveId" clId="{5CE7DB3F-8651-475A-A783-AB986BB9E9FA}" dt="2025-12-30T20:35:22.901" v="11" actId="1076"/>
          <ac:grpSpMkLst>
            <pc:docMk/>
            <pc:sldMk cId="0" sldId="257"/>
            <ac:grpSpMk id="9" creationId="{00000000-0000-0000-0000-000000000000}"/>
          </ac:grpSpMkLst>
        </pc:grpChg>
        <pc:grpChg chg="mod">
          <ac:chgData name="Maria Toledo" userId="979b93e313667da2" providerId="LiveId" clId="{5CE7DB3F-8651-475A-A783-AB986BB9E9FA}" dt="2025-12-30T20:35:16.124" v="10" actId="1076"/>
          <ac:grpSpMkLst>
            <pc:docMk/>
            <pc:sldMk cId="0" sldId="257"/>
            <ac:grpSpMk id="12" creationId="{00000000-0000-0000-0000-000000000000}"/>
          </ac:grpSpMkLst>
        </pc:grpChg>
        <pc:grpChg chg="mod">
          <ac:chgData name="Maria Toledo" userId="979b93e313667da2" providerId="LiveId" clId="{5CE7DB3F-8651-475A-A783-AB986BB9E9FA}" dt="2026-01-16T20:20:25.033" v="130" actId="1076"/>
          <ac:grpSpMkLst>
            <pc:docMk/>
            <pc:sldMk cId="0" sldId="257"/>
            <ac:grpSpMk id="17" creationId="{00000000-0000-0000-0000-000000000000}"/>
          </ac:grpSpMkLst>
        </pc:grpChg>
        <pc:picChg chg="add mod">
          <ac:chgData name="Maria Toledo" userId="979b93e313667da2" providerId="LiveId" clId="{5CE7DB3F-8651-475A-A783-AB986BB9E9FA}" dt="2026-01-16T20:41:20.493" v="141"/>
          <ac:picMkLst>
            <pc:docMk/>
            <pc:sldMk cId="0" sldId="257"/>
            <ac:picMk id="25" creationId="{0DB436E7-6801-EFAE-9A97-FE71B2BCCAF7}"/>
          </ac:picMkLst>
        </pc:picChg>
      </pc:sldChg>
      <pc:sldChg chg="delSp modSp mod">
        <pc:chgData name="Maria Toledo" userId="979b93e313667da2" providerId="LiveId" clId="{5CE7DB3F-8651-475A-A783-AB986BB9E9FA}" dt="2025-12-30T20:36:17.529" v="18" actId="1076"/>
        <pc:sldMkLst>
          <pc:docMk/>
          <pc:sldMk cId="0" sldId="258"/>
        </pc:sldMkLst>
        <pc:grpChg chg="mod">
          <ac:chgData name="Maria Toledo" userId="979b93e313667da2" providerId="LiveId" clId="{5CE7DB3F-8651-475A-A783-AB986BB9E9FA}" dt="2025-12-30T20:35:43.032" v="12" actId="1076"/>
          <ac:grpSpMkLst>
            <pc:docMk/>
            <pc:sldMk cId="0" sldId="258"/>
            <ac:grpSpMk id="3" creationId="{00000000-0000-0000-0000-000000000000}"/>
          </ac:grpSpMkLst>
        </pc:grpChg>
        <pc:grpChg chg="mod">
          <ac:chgData name="Maria Toledo" userId="979b93e313667da2" providerId="LiveId" clId="{5CE7DB3F-8651-475A-A783-AB986BB9E9FA}" dt="2025-12-30T20:36:03.296" v="15" actId="1076"/>
          <ac:grpSpMkLst>
            <pc:docMk/>
            <pc:sldMk cId="0" sldId="258"/>
            <ac:grpSpMk id="9" creationId="{00000000-0000-0000-0000-000000000000}"/>
          </ac:grpSpMkLst>
        </pc:grpChg>
        <pc:grpChg chg="mod">
          <ac:chgData name="Maria Toledo" userId="979b93e313667da2" providerId="LiveId" clId="{5CE7DB3F-8651-475A-A783-AB986BB9E9FA}" dt="2025-12-30T20:36:17.529" v="18" actId="1076"/>
          <ac:grpSpMkLst>
            <pc:docMk/>
            <pc:sldMk cId="0" sldId="258"/>
            <ac:grpSpMk id="12" creationId="{00000000-0000-0000-0000-000000000000}"/>
          </ac:grpSpMkLst>
        </pc:grpChg>
        <pc:grpChg chg="mod">
          <ac:chgData name="Maria Toledo" userId="979b93e313667da2" providerId="LiveId" clId="{5CE7DB3F-8651-475A-A783-AB986BB9E9FA}" dt="2025-12-30T20:36:15.084" v="17" actId="1076"/>
          <ac:grpSpMkLst>
            <pc:docMk/>
            <pc:sldMk cId="0" sldId="258"/>
            <ac:grpSpMk id="15" creationId="{00000000-0000-0000-0000-000000000000}"/>
          </ac:grpSpMkLst>
        </pc:grpChg>
        <pc:grpChg chg="mod">
          <ac:chgData name="Maria Toledo" userId="979b93e313667da2" providerId="LiveId" clId="{5CE7DB3F-8651-475A-A783-AB986BB9E9FA}" dt="2025-12-30T20:36:08.462" v="16" actId="1076"/>
          <ac:grpSpMkLst>
            <pc:docMk/>
            <pc:sldMk cId="0" sldId="258"/>
            <ac:grpSpMk id="18" creationId="{00000000-0000-0000-0000-000000000000}"/>
          </ac:grpSpMkLst>
        </pc:grpChg>
      </pc:sldChg>
      <pc:sldChg chg="modSp mod modNotesTx">
        <pc:chgData name="Maria Toledo" userId="979b93e313667da2" providerId="LiveId" clId="{5CE7DB3F-8651-475A-A783-AB986BB9E9FA}" dt="2026-01-16T20:20:54.537" v="133" actId="1076"/>
        <pc:sldMkLst>
          <pc:docMk/>
          <pc:sldMk cId="0" sldId="259"/>
        </pc:sldMkLst>
        <pc:spChg chg="mod">
          <ac:chgData name="Maria Toledo" userId="979b93e313667da2" providerId="LiveId" clId="{5CE7DB3F-8651-475A-A783-AB986BB9E9FA}" dt="2026-01-16T20:20:37.859" v="131" actId="1076"/>
          <ac:spMkLst>
            <pc:docMk/>
            <pc:sldMk cId="0" sldId="259"/>
            <ac:spMk id="20" creationId="{00000000-0000-0000-0000-000000000000}"/>
          </ac:spMkLst>
        </pc:spChg>
        <pc:spChg chg="mod">
          <ac:chgData name="Maria Toledo" userId="979b93e313667da2" providerId="LiveId" clId="{5CE7DB3F-8651-475A-A783-AB986BB9E9FA}" dt="2026-01-16T20:16:34.775" v="70" actId="1076"/>
          <ac:spMkLst>
            <pc:docMk/>
            <pc:sldMk cId="0" sldId="259"/>
            <ac:spMk id="23" creationId="{00000000-0000-0000-0000-000000000000}"/>
          </ac:spMkLst>
        </pc:spChg>
        <pc:spChg chg="mod">
          <ac:chgData name="Maria Toledo" userId="979b93e313667da2" providerId="LiveId" clId="{5CE7DB3F-8651-475A-A783-AB986BB9E9FA}" dt="2025-12-30T20:36:51.843" v="24" actId="1076"/>
          <ac:spMkLst>
            <pc:docMk/>
            <pc:sldMk cId="0" sldId="259"/>
            <ac:spMk id="24" creationId="{00000000-0000-0000-0000-000000000000}"/>
          </ac:spMkLst>
        </pc:spChg>
        <pc:grpChg chg="mod">
          <ac:chgData name="Maria Toledo" userId="979b93e313667da2" providerId="LiveId" clId="{5CE7DB3F-8651-475A-A783-AB986BB9E9FA}" dt="2025-12-30T20:36:29.163" v="19" actId="1076"/>
          <ac:grpSpMkLst>
            <pc:docMk/>
            <pc:sldMk cId="0" sldId="259"/>
            <ac:grpSpMk id="2" creationId="{00000000-0000-0000-0000-000000000000}"/>
          </ac:grpSpMkLst>
        </pc:grpChg>
        <pc:grpChg chg="mod">
          <ac:chgData name="Maria Toledo" userId="979b93e313667da2" providerId="LiveId" clId="{5CE7DB3F-8651-475A-A783-AB986BB9E9FA}" dt="2025-12-30T20:36:33.593" v="20" actId="1076"/>
          <ac:grpSpMkLst>
            <pc:docMk/>
            <pc:sldMk cId="0" sldId="259"/>
            <ac:grpSpMk id="5" creationId="{00000000-0000-0000-0000-000000000000}"/>
          </ac:grpSpMkLst>
        </pc:grpChg>
        <pc:grpChg chg="mod">
          <ac:chgData name="Maria Toledo" userId="979b93e313667da2" providerId="LiveId" clId="{5CE7DB3F-8651-475A-A783-AB986BB9E9FA}" dt="2025-12-30T20:36:36.972" v="21" actId="1076"/>
          <ac:grpSpMkLst>
            <pc:docMk/>
            <pc:sldMk cId="0" sldId="259"/>
            <ac:grpSpMk id="8" creationId="{00000000-0000-0000-0000-000000000000}"/>
          </ac:grpSpMkLst>
        </pc:grpChg>
        <pc:grpChg chg="mod">
          <ac:chgData name="Maria Toledo" userId="979b93e313667da2" providerId="LiveId" clId="{5CE7DB3F-8651-475A-A783-AB986BB9E9FA}" dt="2026-01-16T20:20:54.537" v="133" actId="1076"/>
          <ac:grpSpMkLst>
            <pc:docMk/>
            <pc:sldMk cId="0" sldId="259"/>
            <ac:grpSpMk id="11" creationId="{00000000-0000-0000-0000-000000000000}"/>
          </ac:grpSpMkLst>
        </pc:grpChg>
        <pc:grpChg chg="mod">
          <ac:chgData name="Maria Toledo" userId="979b93e313667da2" providerId="LiveId" clId="{5CE7DB3F-8651-475A-A783-AB986BB9E9FA}" dt="2026-01-16T20:20:51.493" v="132" actId="1076"/>
          <ac:grpSpMkLst>
            <pc:docMk/>
            <pc:sldMk cId="0" sldId="259"/>
            <ac:grpSpMk id="14" creationId="{00000000-0000-0000-0000-000000000000}"/>
          </ac:grpSpMkLst>
        </pc:grpChg>
        <pc:grpChg chg="mod">
          <ac:chgData name="Maria Toledo" userId="979b93e313667da2" providerId="LiveId" clId="{5CE7DB3F-8651-475A-A783-AB986BB9E9FA}" dt="2025-12-30T20:36:44.053" v="22" actId="1076"/>
          <ac:grpSpMkLst>
            <pc:docMk/>
            <pc:sldMk cId="0" sldId="259"/>
            <ac:grpSpMk id="17" creationId="{00000000-0000-0000-0000-000000000000}"/>
          </ac:grpSpMkLst>
        </pc:grpChg>
      </pc:sldChg>
      <pc:sldChg chg="modSp mod">
        <pc:chgData name="Maria Toledo" userId="979b93e313667da2" providerId="LiveId" clId="{5CE7DB3F-8651-475A-A783-AB986BB9E9FA}" dt="2026-01-16T20:21:07.285" v="135" actId="1076"/>
        <pc:sldMkLst>
          <pc:docMk/>
          <pc:sldMk cId="0" sldId="260"/>
        </pc:sldMkLst>
        <pc:spChg chg="mod">
          <ac:chgData name="Maria Toledo" userId="979b93e313667da2" providerId="LiveId" clId="{5CE7DB3F-8651-475A-A783-AB986BB9E9FA}" dt="2025-12-30T20:37:34.325" v="30" actId="1076"/>
          <ac:spMkLst>
            <pc:docMk/>
            <pc:sldMk cId="0" sldId="260"/>
            <ac:spMk id="20" creationId="{00000000-0000-0000-0000-000000000000}"/>
          </ac:spMkLst>
        </pc:spChg>
        <pc:grpChg chg="mod">
          <ac:chgData name="Maria Toledo" userId="979b93e313667da2" providerId="LiveId" clId="{5CE7DB3F-8651-475A-A783-AB986BB9E9FA}" dt="2025-12-30T20:37:12.733" v="26" actId="1076"/>
          <ac:grpSpMkLst>
            <pc:docMk/>
            <pc:sldMk cId="0" sldId="260"/>
            <ac:grpSpMk id="2" creationId="{00000000-0000-0000-0000-000000000000}"/>
          </ac:grpSpMkLst>
        </pc:grpChg>
        <pc:grpChg chg="mod">
          <ac:chgData name="Maria Toledo" userId="979b93e313667da2" providerId="LiveId" clId="{5CE7DB3F-8651-475A-A783-AB986BB9E9FA}" dt="2025-12-30T20:37:05.699" v="25" actId="1076"/>
          <ac:grpSpMkLst>
            <pc:docMk/>
            <pc:sldMk cId="0" sldId="260"/>
            <ac:grpSpMk id="5" creationId="{00000000-0000-0000-0000-000000000000}"/>
          </ac:grpSpMkLst>
        </pc:grpChg>
        <pc:grpChg chg="mod">
          <ac:chgData name="Maria Toledo" userId="979b93e313667da2" providerId="LiveId" clId="{5CE7DB3F-8651-475A-A783-AB986BB9E9FA}" dt="2025-12-30T20:37:20.641" v="28" actId="1076"/>
          <ac:grpSpMkLst>
            <pc:docMk/>
            <pc:sldMk cId="0" sldId="260"/>
            <ac:grpSpMk id="8" creationId="{00000000-0000-0000-0000-000000000000}"/>
          </ac:grpSpMkLst>
        </pc:grpChg>
        <pc:grpChg chg="mod">
          <ac:chgData name="Maria Toledo" userId="979b93e313667da2" providerId="LiveId" clId="{5CE7DB3F-8651-475A-A783-AB986BB9E9FA}" dt="2026-01-16T20:21:07.285" v="135" actId="1076"/>
          <ac:grpSpMkLst>
            <pc:docMk/>
            <pc:sldMk cId="0" sldId="260"/>
            <ac:grpSpMk id="11" creationId="{00000000-0000-0000-0000-000000000000}"/>
          </ac:grpSpMkLst>
        </pc:grpChg>
        <pc:grpChg chg="mod">
          <ac:chgData name="Maria Toledo" userId="979b93e313667da2" providerId="LiveId" clId="{5CE7DB3F-8651-475A-A783-AB986BB9E9FA}" dt="2026-01-16T20:21:02.330" v="134" actId="1076"/>
          <ac:grpSpMkLst>
            <pc:docMk/>
            <pc:sldMk cId="0" sldId="260"/>
            <ac:grpSpMk id="14" creationId="{00000000-0000-0000-0000-000000000000}"/>
          </ac:grpSpMkLst>
        </pc:grpChg>
        <pc:grpChg chg="mod">
          <ac:chgData name="Maria Toledo" userId="979b93e313667da2" providerId="LiveId" clId="{5CE7DB3F-8651-475A-A783-AB986BB9E9FA}" dt="2025-12-30T20:37:16.318" v="27" actId="1076"/>
          <ac:grpSpMkLst>
            <pc:docMk/>
            <pc:sldMk cId="0" sldId="260"/>
            <ac:grpSpMk id="17" creationId="{00000000-0000-0000-0000-000000000000}"/>
          </ac:grpSpMkLst>
        </pc:grpChg>
      </pc:sldChg>
      <pc:sldChg chg="delSp modSp mod modNotesTx">
        <pc:chgData name="Maria Toledo" userId="979b93e313667da2" providerId="LiveId" clId="{5CE7DB3F-8651-475A-A783-AB986BB9E9FA}" dt="2026-01-16T20:21:25.901" v="138" actId="1076"/>
        <pc:sldMkLst>
          <pc:docMk/>
          <pc:sldMk cId="0" sldId="261"/>
        </pc:sldMkLst>
        <pc:grpChg chg="mod">
          <ac:chgData name="Maria Toledo" userId="979b93e313667da2" providerId="LiveId" clId="{5CE7DB3F-8651-475A-A783-AB986BB9E9FA}" dt="2025-12-30T20:37:50.028" v="33" actId="1076"/>
          <ac:grpSpMkLst>
            <pc:docMk/>
            <pc:sldMk cId="0" sldId="261"/>
            <ac:grpSpMk id="2" creationId="{00000000-0000-0000-0000-000000000000}"/>
          </ac:grpSpMkLst>
        </pc:grpChg>
        <pc:grpChg chg="mod">
          <ac:chgData name="Maria Toledo" userId="979b93e313667da2" providerId="LiveId" clId="{5CE7DB3F-8651-475A-A783-AB986BB9E9FA}" dt="2025-12-30T20:37:47.679" v="32" actId="1076"/>
          <ac:grpSpMkLst>
            <pc:docMk/>
            <pc:sldMk cId="0" sldId="261"/>
            <ac:grpSpMk id="8" creationId="{00000000-0000-0000-0000-000000000000}"/>
          </ac:grpSpMkLst>
        </pc:grpChg>
        <pc:grpChg chg="mod">
          <ac:chgData name="Maria Toledo" userId="979b93e313667da2" providerId="LiveId" clId="{5CE7DB3F-8651-475A-A783-AB986BB9E9FA}" dt="2026-01-16T20:21:25.901" v="138" actId="1076"/>
          <ac:grpSpMkLst>
            <pc:docMk/>
            <pc:sldMk cId="0" sldId="261"/>
            <ac:grpSpMk id="11" creationId="{00000000-0000-0000-0000-000000000000}"/>
          </ac:grpSpMkLst>
        </pc:grpChg>
        <pc:grpChg chg="mod">
          <ac:chgData name="Maria Toledo" userId="979b93e313667da2" providerId="LiveId" clId="{5CE7DB3F-8651-475A-A783-AB986BB9E9FA}" dt="2026-01-16T20:21:16.895" v="137" actId="1076"/>
          <ac:grpSpMkLst>
            <pc:docMk/>
            <pc:sldMk cId="0" sldId="261"/>
            <ac:grpSpMk id="14" creationId="{00000000-0000-0000-0000-000000000000}"/>
          </ac:grpSpMkLst>
        </pc:grpChg>
        <pc:grpChg chg="mod">
          <ac:chgData name="Maria Toledo" userId="979b93e313667da2" providerId="LiveId" clId="{5CE7DB3F-8651-475A-A783-AB986BB9E9FA}" dt="2025-12-30T20:37:43.543" v="31" actId="1076"/>
          <ac:grpSpMkLst>
            <pc:docMk/>
            <pc:sldMk cId="0" sldId="261"/>
            <ac:grpSpMk id="17" creationId="{00000000-0000-0000-0000-000000000000}"/>
          </ac:grpSpMkLst>
        </pc:grpChg>
      </pc:sldChg>
      <pc:sldChg chg="delSp modSp mod">
        <pc:chgData name="Maria Toledo" userId="979b93e313667da2" providerId="LiveId" clId="{5CE7DB3F-8651-475A-A783-AB986BB9E9FA}" dt="2025-12-30T20:38:56.966" v="44" actId="1076"/>
        <pc:sldMkLst>
          <pc:docMk/>
          <pc:sldMk cId="0" sldId="262"/>
        </pc:sldMkLst>
        <pc:spChg chg="mod">
          <ac:chgData name="Maria Toledo" userId="979b93e313667da2" providerId="LiveId" clId="{5CE7DB3F-8651-475A-A783-AB986BB9E9FA}" dt="2025-12-30T20:38:54.201" v="43" actId="1076"/>
          <ac:spMkLst>
            <pc:docMk/>
            <pc:sldMk cId="0" sldId="262"/>
            <ac:spMk id="21" creationId="{00000000-0000-0000-0000-000000000000}"/>
          </ac:spMkLst>
        </pc:spChg>
        <pc:grpChg chg="mod">
          <ac:chgData name="Maria Toledo" userId="979b93e313667da2" providerId="LiveId" clId="{5CE7DB3F-8651-475A-A783-AB986BB9E9FA}" dt="2025-12-30T20:38:31.831" v="38" actId="1076"/>
          <ac:grpSpMkLst>
            <pc:docMk/>
            <pc:sldMk cId="0" sldId="262"/>
            <ac:grpSpMk id="2" creationId="{00000000-0000-0000-0000-000000000000}"/>
          </ac:grpSpMkLst>
        </pc:grpChg>
        <pc:grpChg chg="mod">
          <ac:chgData name="Maria Toledo" userId="979b93e313667da2" providerId="LiveId" clId="{5CE7DB3F-8651-475A-A783-AB986BB9E9FA}" dt="2025-12-30T20:38:28.816" v="37" actId="1076"/>
          <ac:grpSpMkLst>
            <pc:docMk/>
            <pc:sldMk cId="0" sldId="262"/>
            <ac:grpSpMk id="11" creationId="{00000000-0000-0000-0000-000000000000}"/>
          </ac:grpSpMkLst>
        </pc:grpChg>
        <pc:grpChg chg="mod">
          <ac:chgData name="Maria Toledo" userId="979b93e313667da2" providerId="LiveId" clId="{5CE7DB3F-8651-475A-A783-AB986BB9E9FA}" dt="2025-12-30T20:38:26.526" v="36" actId="1076"/>
          <ac:grpSpMkLst>
            <pc:docMk/>
            <pc:sldMk cId="0" sldId="262"/>
            <ac:grpSpMk id="14" creationId="{00000000-0000-0000-0000-000000000000}"/>
          </ac:grpSpMkLst>
        </pc:grpChg>
        <pc:grpChg chg="mod">
          <ac:chgData name="Maria Toledo" userId="979b93e313667da2" providerId="LiveId" clId="{5CE7DB3F-8651-475A-A783-AB986BB9E9FA}" dt="2025-12-30T20:38:56.966" v="44" actId="1076"/>
          <ac:grpSpMkLst>
            <pc:docMk/>
            <pc:sldMk cId="0" sldId="262"/>
            <ac:grpSpMk id="17" creationId="{00000000-0000-0000-0000-000000000000}"/>
          </ac:grpSpMkLst>
        </pc:grpChg>
      </pc:sldChg>
      <pc:sldChg chg="modSp mod">
        <pc:chgData name="Maria Toledo" userId="979b93e313667da2" providerId="LiveId" clId="{5CE7DB3F-8651-475A-A783-AB986BB9E9FA}" dt="2025-12-30T20:39:32.389" v="51" actId="1076"/>
        <pc:sldMkLst>
          <pc:docMk/>
          <pc:sldMk cId="0" sldId="263"/>
        </pc:sldMkLst>
        <pc:spChg chg="mod">
          <ac:chgData name="Maria Toledo" userId="979b93e313667da2" providerId="LiveId" clId="{5CE7DB3F-8651-475A-A783-AB986BB9E9FA}" dt="2025-12-30T20:39:32.389" v="51" actId="1076"/>
          <ac:spMkLst>
            <pc:docMk/>
            <pc:sldMk cId="0" sldId="263"/>
            <ac:spMk id="2" creationId="{00000000-0000-0000-0000-000000000000}"/>
          </ac:spMkLst>
        </pc:spChg>
        <pc:spChg chg="mod">
          <ac:chgData name="Maria Toledo" userId="979b93e313667da2" providerId="LiveId" clId="{5CE7DB3F-8651-475A-A783-AB986BB9E9FA}" dt="2025-12-30T20:39:23.915" v="50" actId="1076"/>
          <ac:spMkLst>
            <pc:docMk/>
            <pc:sldMk cId="0" sldId="263"/>
            <ac:spMk id="15" creationId="{00000000-0000-0000-0000-000000000000}"/>
          </ac:spMkLst>
        </pc:spChg>
        <pc:spChg chg="mod">
          <ac:chgData name="Maria Toledo" userId="979b93e313667da2" providerId="LiveId" clId="{5CE7DB3F-8651-475A-A783-AB986BB9E9FA}" dt="2025-12-30T20:39:18.363" v="49" actId="1076"/>
          <ac:spMkLst>
            <pc:docMk/>
            <pc:sldMk cId="0" sldId="263"/>
            <ac:spMk id="16" creationId="{00000000-0000-0000-0000-000000000000}"/>
          </ac:spMkLst>
        </pc:spChg>
        <pc:grpChg chg="mod">
          <ac:chgData name="Maria Toledo" userId="979b93e313667da2" providerId="LiveId" clId="{5CE7DB3F-8651-475A-A783-AB986BB9E9FA}" dt="2025-12-30T20:39:05.879" v="45" actId="1076"/>
          <ac:grpSpMkLst>
            <pc:docMk/>
            <pc:sldMk cId="0" sldId="263"/>
            <ac:grpSpMk id="3" creationId="{00000000-0000-0000-0000-000000000000}"/>
          </ac:grpSpMkLst>
        </pc:grpChg>
        <pc:grpChg chg="mod">
          <ac:chgData name="Maria Toledo" userId="979b93e313667da2" providerId="LiveId" clId="{5CE7DB3F-8651-475A-A783-AB986BB9E9FA}" dt="2025-12-30T20:39:09.637" v="46" actId="1076"/>
          <ac:grpSpMkLst>
            <pc:docMk/>
            <pc:sldMk cId="0" sldId="263"/>
            <ac:grpSpMk id="6" creationId="{00000000-0000-0000-0000-000000000000}"/>
          </ac:grpSpMkLst>
        </pc:grpChg>
        <pc:grpChg chg="mod">
          <ac:chgData name="Maria Toledo" userId="979b93e313667da2" providerId="LiveId" clId="{5CE7DB3F-8651-475A-A783-AB986BB9E9FA}" dt="2025-12-30T20:39:15.219" v="48" actId="1076"/>
          <ac:grpSpMkLst>
            <pc:docMk/>
            <pc:sldMk cId="0" sldId="263"/>
            <ac:grpSpMk id="9" creationId="{00000000-0000-0000-0000-000000000000}"/>
          </ac:grpSpMkLst>
        </pc:grpChg>
        <pc:grpChg chg="mod">
          <ac:chgData name="Maria Toledo" userId="979b93e313667da2" providerId="LiveId" clId="{5CE7DB3F-8651-475A-A783-AB986BB9E9FA}" dt="2025-12-30T20:39:12.502" v="47" actId="1076"/>
          <ac:grpSpMkLst>
            <pc:docMk/>
            <pc:sldMk cId="0" sldId="263"/>
            <ac:grpSpMk id="12" creationId="{00000000-0000-0000-0000-000000000000}"/>
          </ac:grpSpMkLst>
        </pc:grpChg>
      </pc:sldChg>
      <pc:sldChg chg="delSp modSp mod">
        <pc:chgData name="Maria Toledo" userId="979b93e313667da2" providerId="LiveId" clId="{5CE7DB3F-8651-475A-A783-AB986BB9E9FA}" dt="2026-01-16T20:21:40.849" v="140" actId="1076"/>
        <pc:sldMkLst>
          <pc:docMk/>
          <pc:sldMk cId="0" sldId="264"/>
        </pc:sldMkLst>
        <pc:spChg chg="mod">
          <ac:chgData name="Maria Toledo" userId="979b93e313667da2" providerId="LiveId" clId="{5CE7DB3F-8651-475A-A783-AB986BB9E9FA}" dt="2025-12-30T20:39:40.892" v="52" actId="1076"/>
          <ac:spMkLst>
            <pc:docMk/>
            <pc:sldMk cId="0" sldId="264"/>
            <ac:spMk id="2" creationId="{00000000-0000-0000-0000-000000000000}"/>
          </ac:spMkLst>
        </pc:spChg>
        <pc:spChg chg="mod">
          <ac:chgData name="Maria Toledo" userId="979b93e313667da2" providerId="LiveId" clId="{5CE7DB3F-8651-475A-A783-AB986BB9E9FA}" dt="2025-12-30T20:39:51.748" v="55" actId="1076"/>
          <ac:spMkLst>
            <pc:docMk/>
            <pc:sldMk cId="0" sldId="264"/>
            <ac:spMk id="3" creationId="{00000000-0000-0000-0000-000000000000}"/>
          </ac:spMkLst>
        </pc:spChg>
        <pc:grpChg chg="mod">
          <ac:chgData name="Maria Toledo" userId="979b93e313667da2" providerId="LiveId" clId="{5CE7DB3F-8651-475A-A783-AB986BB9E9FA}" dt="2025-12-30T20:39:44.146" v="53" actId="1076"/>
          <ac:grpSpMkLst>
            <pc:docMk/>
            <pc:sldMk cId="0" sldId="264"/>
            <ac:grpSpMk id="4" creationId="{00000000-0000-0000-0000-000000000000}"/>
          </ac:grpSpMkLst>
        </pc:grpChg>
        <pc:grpChg chg="mod">
          <ac:chgData name="Maria Toledo" userId="979b93e313667da2" providerId="LiveId" clId="{5CE7DB3F-8651-475A-A783-AB986BB9E9FA}" dt="2026-01-16T20:21:36.220" v="139" actId="1076"/>
          <ac:grpSpMkLst>
            <pc:docMk/>
            <pc:sldMk cId="0" sldId="264"/>
            <ac:grpSpMk id="7" creationId="{00000000-0000-0000-0000-000000000000}"/>
          </ac:grpSpMkLst>
        </pc:grpChg>
        <pc:grpChg chg="mod">
          <ac:chgData name="Maria Toledo" userId="979b93e313667da2" providerId="LiveId" clId="{5CE7DB3F-8651-475A-A783-AB986BB9E9FA}" dt="2025-12-30T20:39:48.506" v="54" actId="1076"/>
          <ac:grpSpMkLst>
            <pc:docMk/>
            <pc:sldMk cId="0" sldId="264"/>
            <ac:grpSpMk id="13" creationId="{00000000-0000-0000-0000-000000000000}"/>
          </ac:grpSpMkLst>
        </pc:grpChg>
        <pc:grpChg chg="mod">
          <ac:chgData name="Maria Toledo" userId="979b93e313667da2" providerId="LiveId" clId="{5CE7DB3F-8651-475A-A783-AB986BB9E9FA}" dt="2026-01-16T20:21:40.849" v="140" actId="1076"/>
          <ac:grpSpMkLst>
            <pc:docMk/>
            <pc:sldMk cId="0" sldId="264"/>
            <ac:grpSpMk id="18"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Today I’ll be presenting my analysis on Quality Control and Defect Management in Manufacturing. This project explores how defects occur, how they are detected, and how analytics can help reduce costs and improve inspection effectiveness.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Manufacturing defects create significant operational and financial challenges. They increase repair costs, slow down production, and impact customer satisfaction. In 2023, U.S. companies paid over 55 million dollars in fines related to manufacturing defects. My goal in this project was to understand defect patterns and identify ways to improve detection and reduce risk. Quality Control focuses on identifying defects before products reach customers. Defects are detected through three inspection methods: visual, manual, and automated. Defects are also classified by severity: minor, moderate, and critical. Critical defects are the most serious and have zero tolerance because they are likely to cause safety issues to employees or customers.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dataset comes from Kaggle and includes simulated quality control records. It contains information about defect type, defect location, severity, inspection method, and repair cost. I performed preprocessing using one hot encoding and label encoding. The goal was to explore patterns, build predictive models, and recommend the most effective inspection strategies.</a:t>
            </a:r>
          </a:p>
          <a:p>
            <a:r>
              <a:rPr lang="en-US" dirty="0"/>
              <a:t>From the descriptive analysis, we see that defect types and defect locations are fairly evenly distributed. When we look at defects over time, January had the highest number of defects while June had the lowest. These patterns help us understand when and where defects tend to occur.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boxplot shows that repair costs are fairly similar across defect types, with cosmetic defects being slightly more expensive on average.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heatmap reveals some important insights. Manual testing detects the most minor defects. Automated testing rarely detects moderate defects, which may indicate sensitivity issues. Visual inspection consistently performs the worst across all severity levels. This tells us that inspection method choice directly affects the severity levels we detect.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Using the heatmap, I identified which inspection methods work best for each defect location. Manual testing is most effective for surface and component defects. </a:t>
            </a:r>
          </a:p>
          <a:p>
            <a:r>
              <a:rPr lang="en-US" dirty="0"/>
              <a:t>Automated testing is best for internal defects. </a:t>
            </a:r>
          </a:p>
          <a:p>
            <a:r>
              <a:rPr lang="en-US" dirty="0"/>
              <a:t>Visual inspection consistently underperforms and should be used less frequently.</a:t>
            </a:r>
          </a:p>
          <a:p>
            <a:r>
              <a:rPr lang="en-US" dirty="0"/>
              <a:t>Additional Recommendations would then include to :</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Assign inspection methods based on defect location</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Reduce reliance on visual inspection</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Collect more balanced data on critical defects</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Explore real‑time detection using sensors</a:t>
            </a:r>
            <a:endParaRPr lang="en-US" dirty="0"/>
          </a:p>
          <a:p>
            <a:endParaRPr lang="en-US" dirty="0"/>
          </a:p>
          <a:p>
            <a:r>
              <a:rPr lang="en-US" dirty="0"/>
              <a:t>Ethical considerations</a:t>
            </a:r>
          </a:p>
          <a:p>
            <a:r>
              <a:rPr lang="en-US" dirty="0"/>
              <a:t>It’s important to use defect data responsibly. The data should never be used to blame workers. Product and employee identifiers must be protected. The model should be monitored for fairness, and decisions should remain transparent so stakeholders understand how classifications are made.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implementation plan includes two phases. </a:t>
            </a:r>
          </a:p>
          <a:p>
            <a:endParaRPr lang="en-US" dirty="0"/>
          </a:p>
          <a:p>
            <a:r>
              <a:rPr lang="en-US" dirty="0"/>
              <a:t>First, deploy the model in a pilot environment. Optimize inspection assignments based on the findings. And finally, continuously monitor performance and update the models as needed.</a:t>
            </a:r>
          </a:p>
          <a:p>
            <a:endParaRPr lang="en-US" dirty="0"/>
          </a:p>
          <a:p>
            <a:r>
              <a:rPr lang="en-US" dirty="0"/>
              <a:t>Second, collect new data and retrain the models, and integrate real-time detection using sensors. More advanced models could also improve repair cost prediction.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80769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6.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sp>
        <p:nvSpPr>
          <p:cNvPr id="2" name="Freeform 2"/>
          <p:cNvSpPr/>
          <p:nvPr/>
        </p:nvSpPr>
        <p:spPr>
          <a:xfrm>
            <a:off x="0" y="1040357"/>
            <a:ext cx="7690134" cy="9265222"/>
          </a:xfrm>
          <a:custGeom>
            <a:avLst/>
            <a:gdLst/>
            <a:ahLst/>
            <a:cxnLst/>
            <a:rect l="l" t="t" r="r" b="b"/>
            <a:pathLst>
              <a:path w="7690134" h="9265222">
                <a:moveTo>
                  <a:pt x="0" y="0"/>
                </a:moveTo>
                <a:lnTo>
                  <a:pt x="7690134" y="0"/>
                </a:lnTo>
                <a:lnTo>
                  <a:pt x="7690134" y="9265222"/>
                </a:lnTo>
                <a:lnTo>
                  <a:pt x="0" y="92652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flipH="1" flipV="1">
            <a:off x="14256338" y="9104"/>
            <a:ext cx="4031662" cy="4857424"/>
          </a:xfrm>
          <a:custGeom>
            <a:avLst/>
            <a:gdLst/>
            <a:ahLst/>
            <a:cxnLst/>
            <a:rect l="l" t="t" r="r" b="b"/>
            <a:pathLst>
              <a:path w="4031662" h="4857424">
                <a:moveTo>
                  <a:pt x="4031662" y="4857424"/>
                </a:moveTo>
                <a:lnTo>
                  <a:pt x="0" y="4857424"/>
                </a:lnTo>
                <a:lnTo>
                  <a:pt x="0" y="0"/>
                </a:lnTo>
                <a:lnTo>
                  <a:pt x="4031662" y="0"/>
                </a:lnTo>
                <a:lnTo>
                  <a:pt x="4031662" y="485742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rot="-2700000">
            <a:off x="1780769" y="274097"/>
            <a:ext cx="3086100" cy="5578856"/>
            <a:chOff x="0" y="0"/>
            <a:chExt cx="812800" cy="1469328"/>
          </a:xfrm>
        </p:grpSpPr>
        <p:sp>
          <p:nvSpPr>
            <p:cNvPr id="5" name="Freeform 5"/>
            <p:cNvSpPr/>
            <p:nvPr/>
          </p:nvSpPr>
          <p:spPr>
            <a:xfrm>
              <a:off x="0" y="0"/>
              <a:ext cx="812800" cy="1469328"/>
            </a:xfrm>
            <a:custGeom>
              <a:avLst/>
              <a:gdLst/>
              <a:ahLst/>
              <a:cxnLst/>
              <a:rect l="l" t="t" r="r" b="b"/>
              <a:pathLst>
                <a:path w="812800" h="1469328">
                  <a:moveTo>
                    <a:pt x="0" y="0"/>
                  </a:moveTo>
                  <a:lnTo>
                    <a:pt x="812800" y="0"/>
                  </a:lnTo>
                  <a:lnTo>
                    <a:pt x="812800" y="1469328"/>
                  </a:lnTo>
                  <a:lnTo>
                    <a:pt x="0" y="1469328"/>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6" name="TextBox 6"/>
            <p:cNvSpPr txBox="1"/>
            <p:nvPr/>
          </p:nvSpPr>
          <p:spPr>
            <a:xfrm>
              <a:off x="0" y="-38100"/>
              <a:ext cx="812800" cy="150742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00000">
            <a:off x="15993867" y="6378814"/>
            <a:ext cx="971573" cy="4035444"/>
            <a:chOff x="0" y="0"/>
            <a:chExt cx="255888" cy="1062833"/>
          </a:xfrm>
        </p:grpSpPr>
        <p:sp>
          <p:nvSpPr>
            <p:cNvPr id="8" name="Freeform 8"/>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9" name="TextBox 9"/>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2700000">
            <a:off x="2389306" y="-232337"/>
            <a:ext cx="971573" cy="4035444"/>
            <a:chOff x="0" y="0"/>
            <a:chExt cx="255888" cy="1062833"/>
          </a:xfrm>
        </p:grpSpPr>
        <p:sp>
          <p:nvSpPr>
            <p:cNvPr id="11" name="Freeform 11"/>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12" name="TextBox 12"/>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2700000">
            <a:off x="14082966" y="3120504"/>
            <a:ext cx="2097490" cy="6553735"/>
            <a:chOff x="0" y="0"/>
            <a:chExt cx="552425" cy="1726087"/>
          </a:xfrm>
        </p:grpSpPr>
        <p:sp>
          <p:nvSpPr>
            <p:cNvPr id="14" name="Freeform 14"/>
            <p:cNvSpPr/>
            <p:nvPr/>
          </p:nvSpPr>
          <p:spPr>
            <a:xfrm>
              <a:off x="0" y="0"/>
              <a:ext cx="552425" cy="1726087"/>
            </a:xfrm>
            <a:custGeom>
              <a:avLst/>
              <a:gdLst/>
              <a:ahLst/>
              <a:cxnLst/>
              <a:rect l="l" t="t" r="r" b="b"/>
              <a:pathLst>
                <a:path w="552425" h="1726087">
                  <a:moveTo>
                    <a:pt x="0" y="0"/>
                  </a:moveTo>
                  <a:lnTo>
                    <a:pt x="552425" y="0"/>
                  </a:lnTo>
                  <a:lnTo>
                    <a:pt x="552425"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5" name="TextBox 15"/>
            <p:cNvSpPr txBox="1"/>
            <p:nvPr/>
          </p:nvSpPr>
          <p:spPr>
            <a:xfrm>
              <a:off x="0" y="-38100"/>
              <a:ext cx="552425" cy="1764187"/>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3135670" y="120217"/>
            <a:ext cx="15287821" cy="5442440"/>
          </a:xfrm>
          <a:prstGeom prst="rect">
            <a:avLst/>
          </a:prstGeom>
        </p:spPr>
        <p:txBody>
          <a:bodyPr lIns="0" tIns="0" rIns="0" bIns="0" rtlCol="0" anchor="t">
            <a:spAutoFit/>
          </a:bodyPr>
          <a:lstStyle/>
          <a:p>
            <a:pPr algn="l">
              <a:lnSpc>
                <a:spcPts val="13972"/>
              </a:lnSpc>
              <a:spcBef>
                <a:spcPct val="0"/>
              </a:spcBef>
            </a:pPr>
            <a:r>
              <a:rPr lang="en-US" sz="9980" b="1" dirty="0">
                <a:solidFill>
                  <a:srgbClr val="DDB864"/>
                </a:solidFill>
                <a:latin typeface="Univers Bold"/>
                <a:ea typeface="Univers Bold"/>
                <a:cs typeface="Univers Bold"/>
                <a:sym typeface="Univers Bold"/>
              </a:rPr>
              <a:t>Quality Control and Defect Management in Manufacturing </a:t>
            </a:r>
          </a:p>
        </p:txBody>
      </p:sp>
      <p:sp>
        <p:nvSpPr>
          <p:cNvPr id="17" name="TextBox 17"/>
          <p:cNvSpPr txBox="1"/>
          <p:nvPr/>
        </p:nvSpPr>
        <p:spPr>
          <a:xfrm>
            <a:off x="6297031" y="7080019"/>
            <a:ext cx="8965100" cy="1556464"/>
          </a:xfrm>
          <a:prstGeom prst="rect">
            <a:avLst/>
          </a:prstGeom>
        </p:spPr>
        <p:txBody>
          <a:bodyPr lIns="0" tIns="0" rIns="0" bIns="0" rtlCol="0" anchor="t">
            <a:spAutoFit/>
          </a:bodyPr>
          <a:lstStyle/>
          <a:p>
            <a:pPr algn="l">
              <a:lnSpc>
                <a:spcPts val="3985"/>
              </a:lnSpc>
            </a:pPr>
            <a:r>
              <a:rPr lang="en-US" sz="2846" dirty="0">
                <a:solidFill>
                  <a:srgbClr val="DDB864"/>
                </a:solidFill>
                <a:latin typeface="Univers"/>
                <a:ea typeface="Univers"/>
                <a:cs typeface="Univers"/>
                <a:sym typeface="Univers"/>
              </a:rPr>
              <a:t>Maria Toledo</a:t>
            </a:r>
          </a:p>
          <a:p>
            <a:pPr algn="l">
              <a:lnSpc>
                <a:spcPts val="3985"/>
              </a:lnSpc>
            </a:pPr>
            <a:r>
              <a:rPr lang="en-US" sz="2846" dirty="0">
                <a:solidFill>
                  <a:srgbClr val="DDB864"/>
                </a:solidFill>
                <a:latin typeface="Univers"/>
                <a:ea typeface="Univers"/>
                <a:cs typeface="Univers"/>
                <a:sym typeface="Univers"/>
              </a:rPr>
              <a:t>DSC 680</a:t>
            </a:r>
          </a:p>
          <a:p>
            <a:pPr algn="l">
              <a:lnSpc>
                <a:spcPts val="3985"/>
              </a:lnSpc>
              <a:spcBef>
                <a:spcPct val="0"/>
              </a:spcBef>
            </a:pPr>
            <a:r>
              <a:rPr lang="en-US" sz="2846" dirty="0">
                <a:solidFill>
                  <a:srgbClr val="DDB864"/>
                </a:solidFill>
                <a:latin typeface="Univers"/>
                <a:ea typeface="Univers"/>
                <a:cs typeface="Univers"/>
                <a:sym typeface="Univers"/>
              </a:rPr>
              <a:t>January 18, 2026</a:t>
            </a:r>
          </a:p>
        </p:txBody>
      </p:sp>
      <p:pic>
        <p:nvPicPr>
          <p:cNvPr id="21" name="Audio 20">
            <a:hlinkClick r:id="" action="ppaction://media"/>
            <a:extLst>
              <a:ext uri="{FF2B5EF4-FFF2-40B4-BE49-F238E27FC236}">
                <a16:creationId xmlns:a16="http://schemas.microsoft.com/office/drawing/2014/main" id="{A9802817-975A-F968-3178-FD1F09BE444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314"/>
    </mc:Choice>
    <mc:Fallback>
      <p:transition spd="slow" advTm="16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sp>
        <p:nvSpPr>
          <p:cNvPr id="2" name="Freeform 2"/>
          <p:cNvSpPr/>
          <p:nvPr/>
        </p:nvSpPr>
        <p:spPr>
          <a:xfrm flipH="1">
            <a:off x="14530419" y="6088949"/>
            <a:ext cx="3739324" cy="4114800"/>
          </a:xfrm>
          <a:custGeom>
            <a:avLst/>
            <a:gdLst/>
            <a:ahLst/>
            <a:cxnLst/>
            <a:rect l="l" t="t" r="r" b="b"/>
            <a:pathLst>
              <a:path w="3739324" h="4114800">
                <a:moveTo>
                  <a:pt x="3739324" y="0"/>
                </a:moveTo>
                <a:lnTo>
                  <a:pt x="0" y="0"/>
                </a:lnTo>
                <a:lnTo>
                  <a:pt x="0" y="4114800"/>
                </a:lnTo>
                <a:lnTo>
                  <a:pt x="3739324" y="4114800"/>
                </a:lnTo>
                <a:lnTo>
                  <a:pt x="373932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flipH="1" flipV="1">
            <a:off x="11201057" y="33725"/>
            <a:ext cx="7068686" cy="7778472"/>
          </a:xfrm>
          <a:custGeom>
            <a:avLst/>
            <a:gdLst/>
            <a:ahLst/>
            <a:cxnLst/>
            <a:rect l="l" t="t" r="r" b="b"/>
            <a:pathLst>
              <a:path w="7068686" h="7778472">
                <a:moveTo>
                  <a:pt x="7068686" y="7778472"/>
                </a:moveTo>
                <a:lnTo>
                  <a:pt x="0" y="7778472"/>
                </a:lnTo>
                <a:lnTo>
                  <a:pt x="0" y="0"/>
                </a:lnTo>
                <a:lnTo>
                  <a:pt x="7068686" y="0"/>
                </a:lnTo>
                <a:lnTo>
                  <a:pt x="7068686" y="7778472"/>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12867549" y="2602606"/>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l="-25046" r="-25046"/>
              </a:stretch>
            </a:blipFill>
          </p:spPr>
          <p:txBody>
            <a:bodyPr/>
            <a:lstStyle/>
            <a:p>
              <a:endParaRPr lang="en-US"/>
            </a:p>
          </p:txBody>
        </p:sp>
      </p:grpSp>
      <p:grpSp>
        <p:nvGrpSpPr>
          <p:cNvPr id="6" name="Group 6"/>
          <p:cNvGrpSpPr/>
          <p:nvPr/>
        </p:nvGrpSpPr>
        <p:grpSpPr>
          <a:xfrm rot="-2700000">
            <a:off x="1587491" y="274096"/>
            <a:ext cx="3086100" cy="5578856"/>
            <a:chOff x="0" y="0"/>
            <a:chExt cx="812800" cy="1469328"/>
          </a:xfrm>
        </p:grpSpPr>
        <p:sp>
          <p:nvSpPr>
            <p:cNvPr id="7" name="Freeform 7"/>
            <p:cNvSpPr/>
            <p:nvPr/>
          </p:nvSpPr>
          <p:spPr>
            <a:xfrm>
              <a:off x="0" y="0"/>
              <a:ext cx="812800" cy="1469328"/>
            </a:xfrm>
            <a:custGeom>
              <a:avLst/>
              <a:gdLst/>
              <a:ahLst/>
              <a:cxnLst/>
              <a:rect l="l" t="t" r="r" b="b"/>
              <a:pathLst>
                <a:path w="812800" h="1469328">
                  <a:moveTo>
                    <a:pt x="0" y="0"/>
                  </a:moveTo>
                  <a:lnTo>
                    <a:pt x="812800" y="0"/>
                  </a:lnTo>
                  <a:lnTo>
                    <a:pt x="812800" y="1469328"/>
                  </a:lnTo>
                  <a:lnTo>
                    <a:pt x="0" y="1469328"/>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8" name="TextBox 8"/>
            <p:cNvSpPr txBox="1"/>
            <p:nvPr/>
          </p:nvSpPr>
          <p:spPr>
            <a:xfrm>
              <a:off x="0" y="-38100"/>
              <a:ext cx="812800" cy="150742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2884662" y="-248991"/>
            <a:ext cx="971573" cy="4035444"/>
            <a:chOff x="0" y="0"/>
            <a:chExt cx="255888" cy="1062833"/>
          </a:xfrm>
        </p:grpSpPr>
        <p:sp>
          <p:nvSpPr>
            <p:cNvPr id="10" name="Freeform 10"/>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11" name="TextBox 11"/>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700000">
            <a:off x="1302718" y="6499321"/>
            <a:ext cx="971573" cy="4035444"/>
            <a:chOff x="0" y="0"/>
            <a:chExt cx="255888" cy="1062833"/>
          </a:xfrm>
        </p:grpSpPr>
        <p:sp>
          <p:nvSpPr>
            <p:cNvPr id="13" name="Freeform 13"/>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14" name="TextBox 14"/>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306570" y="1220135"/>
            <a:ext cx="6818559" cy="1382471"/>
          </a:xfrm>
          <a:prstGeom prst="rect">
            <a:avLst/>
          </a:prstGeom>
        </p:spPr>
        <p:txBody>
          <a:bodyPr lIns="0" tIns="0" rIns="0" bIns="0" rtlCol="0" anchor="t">
            <a:spAutoFit/>
          </a:bodyPr>
          <a:lstStyle/>
          <a:p>
            <a:pPr algn="l">
              <a:lnSpc>
                <a:spcPts val="10181"/>
              </a:lnSpc>
              <a:spcBef>
                <a:spcPct val="0"/>
              </a:spcBef>
            </a:pPr>
            <a:r>
              <a:rPr lang="en-US" sz="7272" b="1" dirty="0">
                <a:solidFill>
                  <a:srgbClr val="DDB864"/>
                </a:solidFill>
                <a:latin typeface="Univers Bold"/>
                <a:ea typeface="Univers Bold"/>
                <a:cs typeface="Univers Bold"/>
                <a:sym typeface="Univers Bold"/>
              </a:rPr>
              <a:t>Introduction</a:t>
            </a:r>
          </a:p>
        </p:txBody>
      </p:sp>
      <p:sp>
        <p:nvSpPr>
          <p:cNvPr id="16" name="TextBox 16"/>
          <p:cNvSpPr txBox="1"/>
          <p:nvPr/>
        </p:nvSpPr>
        <p:spPr>
          <a:xfrm>
            <a:off x="332344" y="2875135"/>
            <a:ext cx="12066482" cy="5140225"/>
          </a:xfrm>
          <a:prstGeom prst="rect">
            <a:avLst/>
          </a:prstGeom>
        </p:spPr>
        <p:txBody>
          <a:bodyPr lIns="0" tIns="0" rIns="0" bIns="0" rtlCol="0" anchor="t">
            <a:spAutoFit/>
          </a:bodyPr>
          <a:lstStyle/>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A manufacturing defect is defined as a flaw that occurs during the production or assembly of a product.</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Manufacturing defects increase repair costs, delay production, and reduce customer satisfaction.</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U.S. companies paid $55.3M in fines in 2023 due to defects.</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Effective defect management reduces operational and financial risk.</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Quality Control identifies potential defects before they become an issue. </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Inspection methods include Visual, Manual, and Automated.</a:t>
            </a:r>
          </a:p>
          <a:p>
            <a:pPr marL="571745" lvl="1" indent="-285872" algn="just">
              <a:lnSpc>
                <a:spcPts val="3707"/>
              </a:lnSpc>
              <a:buFont typeface="Arial"/>
              <a:buChar char="•"/>
            </a:pPr>
            <a:r>
              <a:rPr lang="en-US" sz="2648" dirty="0">
                <a:solidFill>
                  <a:srgbClr val="FFFFFF"/>
                </a:solidFill>
                <a:latin typeface="Univers"/>
                <a:ea typeface="Univers"/>
                <a:cs typeface="Univers"/>
                <a:sym typeface="Univers"/>
              </a:rPr>
              <a:t>Severity levels can be Minor, Moderate, or Critical.</a:t>
            </a:r>
          </a:p>
          <a:p>
            <a:pPr marL="1143489" lvl="2" indent="-381163" algn="just">
              <a:lnSpc>
                <a:spcPts val="3707"/>
              </a:lnSpc>
              <a:buFont typeface="Arial"/>
              <a:buChar char="⚬"/>
            </a:pPr>
            <a:r>
              <a:rPr lang="en-US" sz="2648" dirty="0">
                <a:solidFill>
                  <a:srgbClr val="FFFFFF"/>
                </a:solidFill>
                <a:latin typeface="Univers"/>
                <a:ea typeface="Univers"/>
                <a:cs typeface="Univers"/>
                <a:sym typeface="Univers"/>
              </a:rPr>
              <a:t>Critical defects have 0% tolerance due to safety risks</a:t>
            </a:r>
          </a:p>
          <a:p>
            <a:pPr algn="just">
              <a:lnSpc>
                <a:spcPts val="3707"/>
              </a:lnSpc>
              <a:spcBef>
                <a:spcPct val="0"/>
              </a:spcBef>
            </a:pPr>
            <a:endParaRPr lang="en-US" sz="2648" dirty="0">
              <a:solidFill>
                <a:srgbClr val="FFFFFF"/>
              </a:solidFill>
              <a:latin typeface="Univers"/>
              <a:ea typeface="Univers"/>
              <a:cs typeface="Univers"/>
              <a:sym typeface="Univers"/>
            </a:endParaRPr>
          </a:p>
        </p:txBody>
      </p:sp>
      <p:grpSp>
        <p:nvGrpSpPr>
          <p:cNvPr id="17" name="Group 17"/>
          <p:cNvGrpSpPr/>
          <p:nvPr/>
        </p:nvGrpSpPr>
        <p:grpSpPr>
          <a:xfrm rot="-2700000">
            <a:off x="12727584" y="7325870"/>
            <a:ext cx="626297" cy="2601336"/>
            <a:chOff x="0" y="0"/>
            <a:chExt cx="255888" cy="1062833"/>
          </a:xfrm>
        </p:grpSpPr>
        <p:sp>
          <p:nvSpPr>
            <p:cNvPr id="18" name="Freeform 18"/>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9" name="TextBox 19"/>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2700000">
            <a:off x="11750217" y="6100538"/>
            <a:ext cx="1869539" cy="6010537"/>
            <a:chOff x="0" y="-729650"/>
            <a:chExt cx="763841" cy="2455737"/>
          </a:xfrm>
        </p:grpSpPr>
        <p:sp>
          <p:nvSpPr>
            <p:cNvPr id="21" name="Freeform 21"/>
            <p:cNvSpPr/>
            <p:nvPr/>
          </p:nvSpPr>
          <p:spPr>
            <a:xfrm>
              <a:off x="211416" y="-729650"/>
              <a:ext cx="552425" cy="1726087"/>
            </a:xfrm>
            <a:custGeom>
              <a:avLst/>
              <a:gdLst/>
              <a:ahLst/>
              <a:cxnLst/>
              <a:rect l="l" t="t" r="r" b="b"/>
              <a:pathLst>
                <a:path w="552425" h="1726087">
                  <a:moveTo>
                    <a:pt x="0" y="0"/>
                  </a:moveTo>
                  <a:lnTo>
                    <a:pt x="552425" y="0"/>
                  </a:lnTo>
                  <a:lnTo>
                    <a:pt x="552425"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22" name="TextBox 22"/>
            <p:cNvSpPr txBox="1"/>
            <p:nvPr/>
          </p:nvSpPr>
          <p:spPr>
            <a:xfrm>
              <a:off x="0" y="-38100"/>
              <a:ext cx="552425" cy="1764187"/>
            </a:xfrm>
            <a:prstGeom prst="rect">
              <a:avLst/>
            </a:prstGeom>
          </p:spPr>
          <p:txBody>
            <a:bodyPr lIns="50800" tIns="50800" rIns="50800" bIns="50800" rtlCol="0" anchor="ctr"/>
            <a:lstStyle/>
            <a:p>
              <a:pPr algn="ctr">
                <a:lnSpc>
                  <a:spcPts val="2659"/>
                </a:lnSpc>
                <a:spcBef>
                  <a:spcPct val="0"/>
                </a:spcBef>
              </a:pPr>
              <a:endParaRPr/>
            </a:p>
          </p:txBody>
        </p:sp>
      </p:grpSp>
      <p:pic>
        <p:nvPicPr>
          <p:cNvPr id="25" name="Audio 24">
            <a:hlinkClick r:id="" action="ppaction://media"/>
            <a:extLst>
              <a:ext uri="{FF2B5EF4-FFF2-40B4-BE49-F238E27FC236}">
                <a16:creationId xmlns:a16="http://schemas.microsoft.com/office/drawing/2014/main" id="{0DB436E7-6801-EFAE-9A97-FE71B2BCCAF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713"/>
    </mc:Choice>
    <mc:Fallback>
      <p:transition spd="slow" advTm="5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sp>
        <p:nvSpPr>
          <p:cNvPr id="2" name="Freeform 2"/>
          <p:cNvSpPr/>
          <p:nvPr/>
        </p:nvSpPr>
        <p:spPr>
          <a:xfrm flipV="1">
            <a:off x="0" y="0"/>
            <a:ext cx="4243739" cy="7043549"/>
          </a:xfrm>
          <a:custGeom>
            <a:avLst/>
            <a:gdLst/>
            <a:ahLst/>
            <a:cxnLst/>
            <a:rect l="l" t="t" r="r" b="b"/>
            <a:pathLst>
              <a:path w="4243739" h="7043549">
                <a:moveTo>
                  <a:pt x="0" y="7043549"/>
                </a:moveTo>
                <a:lnTo>
                  <a:pt x="4243739" y="7043549"/>
                </a:lnTo>
                <a:lnTo>
                  <a:pt x="4243739" y="0"/>
                </a:lnTo>
                <a:lnTo>
                  <a:pt x="0" y="0"/>
                </a:lnTo>
                <a:lnTo>
                  <a:pt x="0" y="704354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2700000">
            <a:off x="14408983" y="-120100"/>
            <a:ext cx="2458123" cy="6754527"/>
            <a:chOff x="0" y="0"/>
            <a:chExt cx="647407" cy="1778970"/>
          </a:xfrm>
        </p:grpSpPr>
        <p:sp>
          <p:nvSpPr>
            <p:cNvPr id="4" name="Freeform 4"/>
            <p:cNvSpPr/>
            <p:nvPr/>
          </p:nvSpPr>
          <p:spPr>
            <a:xfrm>
              <a:off x="0" y="0"/>
              <a:ext cx="647407" cy="1778970"/>
            </a:xfrm>
            <a:custGeom>
              <a:avLst/>
              <a:gdLst/>
              <a:ahLst/>
              <a:cxnLst/>
              <a:rect l="l" t="t" r="r" b="b"/>
              <a:pathLst>
                <a:path w="647407" h="1778970">
                  <a:moveTo>
                    <a:pt x="0" y="0"/>
                  </a:moveTo>
                  <a:lnTo>
                    <a:pt x="647407" y="0"/>
                  </a:lnTo>
                  <a:lnTo>
                    <a:pt x="647407" y="1778970"/>
                  </a:lnTo>
                  <a:lnTo>
                    <a:pt x="0" y="1778970"/>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5" name="TextBox 5"/>
            <p:cNvSpPr txBox="1"/>
            <p:nvPr/>
          </p:nvSpPr>
          <p:spPr>
            <a:xfrm>
              <a:off x="0" y="-38100"/>
              <a:ext cx="647407" cy="181707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16039397" y="6470763"/>
            <a:ext cx="971573" cy="4035444"/>
            <a:chOff x="0" y="0"/>
            <a:chExt cx="255888" cy="1062833"/>
          </a:xfrm>
        </p:grpSpPr>
        <p:sp>
          <p:nvSpPr>
            <p:cNvPr id="10" name="Freeform 10"/>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1" name="TextBox 11"/>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700000">
            <a:off x="5726475" y="7840827"/>
            <a:ext cx="626297" cy="2601336"/>
            <a:chOff x="0" y="0"/>
            <a:chExt cx="255888" cy="1062833"/>
          </a:xfrm>
        </p:grpSpPr>
        <p:sp>
          <p:nvSpPr>
            <p:cNvPr id="13" name="Freeform 13"/>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4" name="TextBox 14"/>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2700000">
            <a:off x="4012812" y="6202973"/>
            <a:ext cx="1352088" cy="4224683"/>
            <a:chOff x="0" y="0"/>
            <a:chExt cx="552425" cy="1726087"/>
          </a:xfrm>
        </p:grpSpPr>
        <p:sp>
          <p:nvSpPr>
            <p:cNvPr id="16" name="Freeform 16"/>
            <p:cNvSpPr/>
            <p:nvPr/>
          </p:nvSpPr>
          <p:spPr>
            <a:xfrm>
              <a:off x="0" y="0"/>
              <a:ext cx="552425" cy="1726087"/>
            </a:xfrm>
            <a:custGeom>
              <a:avLst/>
              <a:gdLst/>
              <a:ahLst/>
              <a:cxnLst/>
              <a:rect l="l" t="t" r="r" b="b"/>
              <a:pathLst>
                <a:path w="552425" h="1726087">
                  <a:moveTo>
                    <a:pt x="0" y="0"/>
                  </a:moveTo>
                  <a:lnTo>
                    <a:pt x="552425" y="0"/>
                  </a:lnTo>
                  <a:lnTo>
                    <a:pt x="552425"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7" name="TextBox 17"/>
            <p:cNvSpPr txBox="1"/>
            <p:nvPr/>
          </p:nvSpPr>
          <p:spPr>
            <a:xfrm>
              <a:off x="0" y="-38100"/>
              <a:ext cx="552425" cy="176418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2700000">
            <a:off x="16097534" y="6333300"/>
            <a:ext cx="706642" cy="4224683"/>
            <a:chOff x="0" y="0"/>
            <a:chExt cx="288714" cy="1726087"/>
          </a:xfrm>
        </p:grpSpPr>
        <p:sp>
          <p:nvSpPr>
            <p:cNvPr id="19" name="Freeform 19"/>
            <p:cNvSpPr/>
            <p:nvPr/>
          </p:nvSpPr>
          <p:spPr>
            <a:xfrm>
              <a:off x="0" y="0"/>
              <a:ext cx="288714" cy="1726087"/>
            </a:xfrm>
            <a:custGeom>
              <a:avLst/>
              <a:gdLst/>
              <a:ahLst/>
              <a:cxnLst/>
              <a:rect l="l" t="t" r="r" b="b"/>
              <a:pathLst>
                <a:path w="288714" h="1726087">
                  <a:moveTo>
                    <a:pt x="0" y="0"/>
                  </a:moveTo>
                  <a:lnTo>
                    <a:pt x="288714" y="0"/>
                  </a:lnTo>
                  <a:lnTo>
                    <a:pt x="288714"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20" name="TextBox 20"/>
            <p:cNvSpPr txBox="1"/>
            <p:nvPr/>
          </p:nvSpPr>
          <p:spPr>
            <a:xfrm>
              <a:off x="0" y="-38100"/>
              <a:ext cx="288714" cy="1764187"/>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861766" y="6103332"/>
            <a:ext cx="4743558" cy="4036120"/>
          </a:xfrm>
          <a:custGeom>
            <a:avLst/>
            <a:gdLst/>
            <a:ahLst/>
            <a:cxnLst/>
            <a:rect l="l" t="t" r="r" b="b"/>
            <a:pathLst>
              <a:path w="4743558" h="4036120">
                <a:moveTo>
                  <a:pt x="0" y="0"/>
                </a:moveTo>
                <a:lnTo>
                  <a:pt x="4743558" y="0"/>
                </a:lnTo>
                <a:lnTo>
                  <a:pt x="4743558" y="4036121"/>
                </a:lnTo>
                <a:lnTo>
                  <a:pt x="0" y="4036121"/>
                </a:lnTo>
                <a:lnTo>
                  <a:pt x="0" y="0"/>
                </a:lnTo>
                <a:close/>
              </a:path>
            </a:pathLst>
          </a:custGeom>
          <a:blipFill>
            <a:blip r:embed="rId5"/>
            <a:stretch>
              <a:fillRect/>
            </a:stretch>
          </a:blipFill>
        </p:spPr>
        <p:txBody>
          <a:bodyPr/>
          <a:lstStyle/>
          <a:p>
            <a:endParaRPr lang="en-US"/>
          </a:p>
        </p:txBody>
      </p:sp>
      <p:sp>
        <p:nvSpPr>
          <p:cNvPr id="22" name="Freeform 22"/>
          <p:cNvSpPr/>
          <p:nvPr/>
        </p:nvSpPr>
        <p:spPr>
          <a:xfrm>
            <a:off x="6140713" y="6103332"/>
            <a:ext cx="4731509" cy="4036120"/>
          </a:xfrm>
          <a:custGeom>
            <a:avLst/>
            <a:gdLst/>
            <a:ahLst/>
            <a:cxnLst/>
            <a:rect l="l" t="t" r="r" b="b"/>
            <a:pathLst>
              <a:path w="4731509" h="4036120">
                <a:moveTo>
                  <a:pt x="0" y="0"/>
                </a:moveTo>
                <a:lnTo>
                  <a:pt x="4731509" y="0"/>
                </a:lnTo>
                <a:lnTo>
                  <a:pt x="4731509" y="4036121"/>
                </a:lnTo>
                <a:lnTo>
                  <a:pt x="0" y="4036121"/>
                </a:lnTo>
                <a:lnTo>
                  <a:pt x="0" y="0"/>
                </a:lnTo>
                <a:close/>
              </a:path>
            </a:pathLst>
          </a:custGeom>
          <a:blipFill>
            <a:blip r:embed="rId6"/>
            <a:stretch>
              <a:fillRect/>
            </a:stretch>
          </a:blipFill>
        </p:spPr>
        <p:txBody>
          <a:bodyPr/>
          <a:lstStyle/>
          <a:p>
            <a:endParaRPr lang="en-US"/>
          </a:p>
        </p:txBody>
      </p:sp>
      <p:sp>
        <p:nvSpPr>
          <p:cNvPr id="23" name="Freeform 23"/>
          <p:cNvSpPr/>
          <p:nvPr/>
        </p:nvSpPr>
        <p:spPr>
          <a:xfrm>
            <a:off x="11560464" y="6112307"/>
            <a:ext cx="6331285" cy="4027146"/>
          </a:xfrm>
          <a:custGeom>
            <a:avLst/>
            <a:gdLst/>
            <a:ahLst/>
            <a:cxnLst/>
            <a:rect l="l" t="t" r="r" b="b"/>
            <a:pathLst>
              <a:path w="6331285" h="4027146">
                <a:moveTo>
                  <a:pt x="0" y="0"/>
                </a:moveTo>
                <a:lnTo>
                  <a:pt x="6331285" y="0"/>
                </a:lnTo>
                <a:lnTo>
                  <a:pt x="6331285" y="4027146"/>
                </a:lnTo>
                <a:lnTo>
                  <a:pt x="0" y="4027146"/>
                </a:lnTo>
                <a:lnTo>
                  <a:pt x="0" y="0"/>
                </a:lnTo>
                <a:close/>
              </a:path>
            </a:pathLst>
          </a:custGeom>
          <a:blipFill>
            <a:blip r:embed="rId7"/>
            <a:stretch>
              <a:fillRect/>
            </a:stretch>
          </a:blipFill>
        </p:spPr>
        <p:txBody>
          <a:bodyPr/>
          <a:lstStyle/>
          <a:p>
            <a:endParaRPr lang="en-US"/>
          </a:p>
        </p:txBody>
      </p:sp>
      <p:sp>
        <p:nvSpPr>
          <p:cNvPr id="24" name="TextBox 24"/>
          <p:cNvSpPr txBox="1"/>
          <p:nvPr/>
        </p:nvSpPr>
        <p:spPr>
          <a:xfrm>
            <a:off x="3312264" y="161736"/>
            <a:ext cx="13947036" cy="1382471"/>
          </a:xfrm>
          <a:prstGeom prst="rect">
            <a:avLst/>
          </a:prstGeom>
        </p:spPr>
        <p:txBody>
          <a:bodyPr lIns="0" tIns="0" rIns="0" bIns="0" rtlCol="0" anchor="t">
            <a:spAutoFit/>
          </a:bodyPr>
          <a:lstStyle/>
          <a:p>
            <a:pPr algn="l">
              <a:lnSpc>
                <a:spcPts val="10181"/>
              </a:lnSpc>
              <a:spcBef>
                <a:spcPct val="0"/>
              </a:spcBef>
            </a:pPr>
            <a:r>
              <a:rPr lang="en-US" sz="7272" b="1" dirty="0">
                <a:solidFill>
                  <a:srgbClr val="DDB864"/>
                </a:solidFill>
                <a:latin typeface="Univers Bold"/>
                <a:ea typeface="Univers Bold"/>
                <a:cs typeface="Univers Bold"/>
                <a:sym typeface="Univers Bold"/>
              </a:rPr>
              <a:t>Dataset Overview and Findings</a:t>
            </a:r>
          </a:p>
        </p:txBody>
      </p:sp>
      <p:sp>
        <p:nvSpPr>
          <p:cNvPr id="25" name="TextBox 25"/>
          <p:cNvSpPr txBox="1"/>
          <p:nvPr/>
        </p:nvSpPr>
        <p:spPr>
          <a:xfrm>
            <a:off x="4549973" y="1363474"/>
            <a:ext cx="13185253" cy="4235814"/>
          </a:xfrm>
          <a:prstGeom prst="rect">
            <a:avLst/>
          </a:prstGeom>
        </p:spPr>
        <p:txBody>
          <a:bodyPr lIns="0" tIns="0" rIns="0" bIns="0" rtlCol="0" anchor="t">
            <a:spAutoFit/>
          </a:bodyPr>
          <a:lstStyle/>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Source: Kaggle (simulated quality control dataset)</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Categories include defect type, date, location, severity, inspection method, repair action, and repair cost</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Preparation methods done include one-hot encoding for categorical variables and label encoding for severity.</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Goal is to understand patterns, predict severity, and recommend inspection strategies</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Defects are evenly distributed across defect types.</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Defect locations (surface, component, internal) show similar frequencies.</a:t>
            </a:r>
          </a:p>
          <a:p>
            <a:pPr marL="517841" lvl="1" indent="-258921" algn="just">
              <a:lnSpc>
                <a:spcPts val="3357"/>
              </a:lnSpc>
              <a:buFont typeface="Arial"/>
              <a:buChar char="•"/>
            </a:pPr>
            <a:r>
              <a:rPr lang="en-US" sz="2398" dirty="0">
                <a:solidFill>
                  <a:srgbClr val="FFFFFF"/>
                </a:solidFill>
                <a:latin typeface="Univers"/>
                <a:ea typeface="Univers"/>
                <a:cs typeface="Univers"/>
                <a:sym typeface="Univers"/>
              </a:rPr>
              <a:t>January had the highest defect count; June had the lowest.</a:t>
            </a:r>
          </a:p>
          <a:p>
            <a:pPr algn="just">
              <a:lnSpc>
                <a:spcPts val="3357"/>
              </a:lnSpc>
              <a:spcBef>
                <a:spcPct val="0"/>
              </a:spcBef>
            </a:pPr>
            <a:endParaRPr lang="en-US" sz="2398" dirty="0">
              <a:solidFill>
                <a:srgbClr val="FFFFFF"/>
              </a:solidFill>
              <a:latin typeface="Univers"/>
              <a:ea typeface="Univers"/>
              <a:cs typeface="Univers"/>
              <a:sym typeface="Univer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049579" y="191455"/>
            <a:ext cx="2458123" cy="6754527"/>
            <a:chOff x="0" y="0"/>
            <a:chExt cx="647407" cy="1778970"/>
          </a:xfrm>
        </p:grpSpPr>
        <p:sp>
          <p:nvSpPr>
            <p:cNvPr id="3" name="Freeform 3"/>
            <p:cNvSpPr/>
            <p:nvPr/>
          </p:nvSpPr>
          <p:spPr>
            <a:xfrm>
              <a:off x="0" y="0"/>
              <a:ext cx="647407" cy="1778970"/>
            </a:xfrm>
            <a:custGeom>
              <a:avLst/>
              <a:gdLst/>
              <a:ahLst/>
              <a:cxnLst/>
              <a:rect l="l" t="t" r="r" b="b"/>
              <a:pathLst>
                <a:path w="647407" h="1778970">
                  <a:moveTo>
                    <a:pt x="0" y="0"/>
                  </a:moveTo>
                  <a:lnTo>
                    <a:pt x="647407" y="0"/>
                  </a:lnTo>
                  <a:lnTo>
                    <a:pt x="647407" y="1778970"/>
                  </a:lnTo>
                  <a:lnTo>
                    <a:pt x="0" y="1778970"/>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4" name="TextBox 4"/>
            <p:cNvSpPr txBox="1"/>
            <p:nvPr/>
          </p:nvSpPr>
          <p:spPr>
            <a:xfrm>
              <a:off x="0" y="-38100"/>
              <a:ext cx="647407" cy="181707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2700000">
            <a:off x="1849114" y="520399"/>
            <a:ext cx="971573" cy="4035444"/>
            <a:chOff x="0" y="0"/>
            <a:chExt cx="255888" cy="1062833"/>
          </a:xfrm>
        </p:grpSpPr>
        <p:sp>
          <p:nvSpPr>
            <p:cNvPr id="6" name="Freeform 6"/>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7" name="TextBox 7"/>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2700000">
            <a:off x="16010490" y="64080"/>
            <a:ext cx="971573" cy="4035444"/>
            <a:chOff x="0" y="0"/>
            <a:chExt cx="255888" cy="1062833"/>
          </a:xfrm>
        </p:grpSpPr>
        <p:sp>
          <p:nvSpPr>
            <p:cNvPr id="9" name="Freeform 9"/>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0" name="TextBox 10"/>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2700000">
            <a:off x="9435446" y="7864529"/>
            <a:ext cx="626297" cy="2601336"/>
            <a:chOff x="0" y="0"/>
            <a:chExt cx="255888" cy="1062833"/>
          </a:xfrm>
        </p:grpSpPr>
        <p:sp>
          <p:nvSpPr>
            <p:cNvPr id="12" name="Freeform 12"/>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3" name="TextBox 13"/>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2700000">
            <a:off x="6944296" y="6202973"/>
            <a:ext cx="1352088" cy="4224683"/>
            <a:chOff x="0" y="0"/>
            <a:chExt cx="552425" cy="1726087"/>
          </a:xfrm>
        </p:grpSpPr>
        <p:sp>
          <p:nvSpPr>
            <p:cNvPr id="15" name="Freeform 15"/>
            <p:cNvSpPr/>
            <p:nvPr/>
          </p:nvSpPr>
          <p:spPr>
            <a:xfrm>
              <a:off x="0" y="0"/>
              <a:ext cx="552425" cy="1726087"/>
            </a:xfrm>
            <a:custGeom>
              <a:avLst/>
              <a:gdLst/>
              <a:ahLst/>
              <a:cxnLst/>
              <a:rect l="l" t="t" r="r" b="b"/>
              <a:pathLst>
                <a:path w="552425" h="1726087">
                  <a:moveTo>
                    <a:pt x="0" y="0"/>
                  </a:moveTo>
                  <a:lnTo>
                    <a:pt x="552425" y="0"/>
                  </a:lnTo>
                  <a:lnTo>
                    <a:pt x="552425"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6" name="TextBox 16"/>
            <p:cNvSpPr txBox="1"/>
            <p:nvPr/>
          </p:nvSpPr>
          <p:spPr>
            <a:xfrm>
              <a:off x="0" y="-38100"/>
              <a:ext cx="552425" cy="176418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2700000">
            <a:off x="16191192" y="-159592"/>
            <a:ext cx="706642" cy="4224683"/>
            <a:chOff x="0" y="0"/>
            <a:chExt cx="288714" cy="1726087"/>
          </a:xfrm>
        </p:grpSpPr>
        <p:sp>
          <p:nvSpPr>
            <p:cNvPr id="18" name="Freeform 18"/>
            <p:cNvSpPr/>
            <p:nvPr/>
          </p:nvSpPr>
          <p:spPr>
            <a:xfrm>
              <a:off x="0" y="0"/>
              <a:ext cx="288714" cy="1726087"/>
            </a:xfrm>
            <a:custGeom>
              <a:avLst/>
              <a:gdLst/>
              <a:ahLst/>
              <a:cxnLst/>
              <a:rect l="l" t="t" r="r" b="b"/>
              <a:pathLst>
                <a:path w="288714" h="1726087">
                  <a:moveTo>
                    <a:pt x="0" y="0"/>
                  </a:moveTo>
                  <a:lnTo>
                    <a:pt x="288714" y="0"/>
                  </a:lnTo>
                  <a:lnTo>
                    <a:pt x="288714" y="1726087"/>
                  </a:lnTo>
                  <a:lnTo>
                    <a:pt x="0" y="1726087"/>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9" name="TextBox 19"/>
            <p:cNvSpPr txBox="1"/>
            <p:nvPr/>
          </p:nvSpPr>
          <p:spPr>
            <a:xfrm>
              <a:off x="0" y="-38100"/>
              <a:ext cx="288714" cy="1764187"/>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flipH="1">
            <a:off x="13034758" y="2910975"/>
            <a:ext cx="5183304" cy="7352204"/>
          </a:xfrm>
          <a:custGeom>
            <a:avLst/>
            <a:gdLst/>
            <a:ahLst/>
            <a:cxnLst/>
            <a:rect l="l" t="t" r="r" b="b"/>
            <a:pathLst>
              <a:path w="5183304" h="7352204">
                <a:moveTo>
                  <a:pt x="5183304" y="0"/>
                </a:moveTo>
                <a:lnTo>
                  <a:pt x="0" y="0"/>
                </a:lnTo>
                <a:lnTo>
                  <a:pt x="0" y="7352204"/>
                </a:lnTo>
                <a:lnTo>
                  <a:pt x="5183304" y="7352204"/>
                </a:lnTo>
                <a:lnTo>
                  <a:pt x="518330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3888791" y="4147138"/>
            <a:ext cx="8832833" cy="5499688"/>
          </a:xfrm>
          <a:custGeom>
            <a:avLst/>
            <a:gdLst/>
            <a:ahLst/>
            <a:cxnLst/>
            <a:rect l="l" t="t" r="r" b="b"/>
            <a:pathLst>
              <a:path w="8832833" h="5499688">
                <a:moveTo>
                  <a:pt x="0" y="0"/>
                </a:moveTo>
                <a:lnTo>
                  <a:pt x="8832833" y="0"/>
                </a:lnTo>
                <a:lnTo>
                  <a:pt x="8832833" y="5499689"/>
                </a:lnTo>
                <a:lnTo>
                  <a:pt x="0" y="5499689"/>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3888791" y="23821"/>
            <a:ext cx="9386446" cy="1382471"/>
          </a:xfrm>
          <a:prstGeom prst="rect">
            <a:avLst/>
          </a:prstGeom>
        </p:spPr>
        <p:txBody>
          <a:bodyPr lIns="0" tIns="0" rIns="0" bIns="0" rtlCol="0" anchor="t">
            <a:spAutoFit/>
          </a:bodyPr>
          <a:lstStyle/>
          <a:p>
            <a:pPr algn="l">
              <a:lnSpc>
                <a:spcPts val="10181"/>
              </a:lnSpc>
              <a:spcBef>
                <a:spcPct val="0"/>
              </a:spcBef>
            </a:pPr>
            <a:r>
              <a:rPr lang="en-US" sz="7272" b="1">
                <a:solidFill>
                  <a:srgbClr val="DDB864"/>
                </a:solidFill>
                <a:latin typeface="Univers Bold"/>
                <a:ea typeface="Univers Bold"/>
                <a:cs typeface="Univers Bold"/>
                <a:sym typeface="Univers Bold"/>
              </a:rPr>
              <a:t>Repair Cost Analysis</a:t>
            </a:r>
          </a:p>
        </p:txBody>
      </p:sp>
      <p:sp>
        <p:nvSpPr>
          <p:cNvPr id="23" name="TextBox 23"/>
          <p:cNvSpPr txBox="1"/>
          <p:nvPr/>
        </p:nvSpPr>
        <p:spPr>
          <a:xfrm>
            <a:off x="3894652" y="1095073"/>
            <a:ext cx="8631398" cy="3019096"/>
          </a:xfrm>
          <a:prstGeom prst="rect">
            <a:avLst/>
          </a:prstGeom>
        </p:spPr>
        <p:txBody>
          <a:bodyPr lIns="0" tIns="0" rIns="0" bIns="0" rtlCol="0" anchor="t">
            <a:spAutoFit/>
          </a:bodyPr>
          <a:lstStyle/>
          <a:p>
            <a:pPr marL="528288" lvl="1" indent="-264144" algn="just">
              <a:lnSpc>
                <a:spcPts val="3425"/>
              </a:lnSpc>
              <a:buFont typeface="Arial"/>
              <a:buChar char="•"/>
            </a:pPr>
            <a:endParaRPr lang="en-US" sz="2446" dirty="0">
              <a:solidFill>
                <a:srgbClr val="FFFFFF"/>
              </a:solidFill>
              <a:latin typeface="Univers"/>
              <a:ea typeface="Univers"/>
              <a:cs typeface="Univers"/>
              <a:sym typeface="Univers"/>
            </a:endParaRPr>
          </a:p>
          <a:p>
            <a:pPr marL="528288" lvl="1" indent="-264144" algn="just">
              <a:lnSpc>
                <a:spcPts val="3425"/>
              </a:lnSpc>
              <a:buFont typeface="Arial"/>
              <a:buChar char="•"/>
            </a:pPr>
            <a:endParaRPr lang="en-US" sz="2446" dirty="0">
              <a:solidFill>
                <a:srgbClr val="FFFFFF"/>
              </a:solidFill>
              <a:latin typeface="Univers"/>
              <a:ea typeface="Univers"/>
              <a:cs typeface="Univers"/>
              <a:sym typeface="Univers"/>
            </a:endParaRP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Overall repair costs are similar across defect types</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Cosmetic defects show slightly higher repair costs</a:t>
            </a:r>
          </a:p>
          <a:p>
            <a:pPr marL="528288" lvl="1" indent="-264144" algn="just">
              <a:lnSpc>
                <a:spcPts val="3425"/>
              </a:lnSpc>
              <a:buFont typeface="Arial"/>
              <a:buChar char="•"/>
            </a:pPr>
            <a:endParaRPr lang="en-US" sz="2446" dirty="0">
              <a:solidFill>
                <a:srgbClr val="FFFFFF"/>
              </a:solidFill>
              <a:latin typeface="Univers"/>
              <a:ea typeface="Univers"/>
              <a:cs typeface="Univers"/>
              <a:sym typeface="Univers"/>
            </a:endParaRPr>
          </a:p>
          <a:p>
            <a:pPr algn="just">
              <a:lnSpc>
                <a:spcPts val="3425"/>
              </a:lnSpc>
            </a:pPr>
            <a:endParaRPr lang="en-US" sz="2446" dirty="0">
              <a:solidFill>
                <a:srgbClr val="FFFFFF"/>
              </a:solidFill>
              <a:latin typeface="Univers"/>
              <a:ea typeface="Univers"/>
              <a:cs typeface="Univers"/>
              <a:sym typeface="Univers"/>
            </a:endParaRPr>
          </a:p>
          <a:p>
            <a:pPr algn="just">
              <a:lnSpc>
                <a:spcPts val="3425"/>
              </a:lnSpc>
              <a:spcBef>
                <a:spcPct val="0"/>
              </a:spcBef>
            </a:pPr>
            <a:endParaRPr lang="en-US" sz="2446" dirty="0">
              <a:solidFill>
                <a:srgbClr val="FFFFFF"/>
              </a:solidFill>
              <a:latin typeface="Univers"/>
              <a:ea typeface="Univers"/>
              <a:cs typeface="Univers"/>
              <a:sym typeface="Univers"/>
            </a:endParaRPr>
          </a:p>
        </p:txBody>
      </p:sp>
      <p:sp>
        <p:nvSpPr>
          <p:cNvPr id="24" name="Freeform 24"/>
          <p:cNvSpPr/>
          <p:nvPr/>
        </p:nvSpPr>
        <p:spPr>
          <a:xfrm flipV="1">
            <a:off x="21475" y="2222364"/>
            <a:ext cx="4394213" cy="7293299"/>
          </a:xfrm>
          <a:custGeom>
            <a:avLst/>
            <a:gdLst/>
            <a:ahLst/>
            <a:cxnLst/>
            <a:rect l="l" t="t" r="r" b="b"/>
            <a:pathLst>
              <a:path w="4394213" h="7293299">
                <a:moveTo>
                  <a:pt x="0" y="7293299"/>
                </a:moveTo>
                <a:lnTo>
                  <a:pt x="4394213" y="7293299"/>
                </a:lnTo>
                <a:lnTo>
                  <a:pt x="4394213" y="0"/>
                </a:lnTo>
                <a:lnTo>
                  <a:pt x="0" y="0"/>
                </a:lnTo>
                <a:lnTo>
                  <a:pt x="0" y="729329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661744" y="588609"/>
            <a:ext cx="2458123" cy="6754527"/>
            <a:chOff x="0" y="0"/>
            <a:chExt cx="647407" cy="1778970"/>
          </a:xfrm>
        </p:grpSpPr>
        <p:sp>
          <p:nvSpPr>
            <p:cNvPr id="3" name="Freeform 3"/>
            <p:cNvSpPr/>
            <p:nvPr/>
          </p:nvSpPr>
          <p:spPr>
            <a:xfrm>
              <a:off x="0" y="0"/>
              <a:ext cx="647407" cy="1778970"/>
            </a:xfrm>
            <a:custGeom>
              <a:avLst/>
              <a:gdLst/>
              <a:ahLst/>
              <a:cxnLst/>
              <a:rect l="l" t="t" r="r" b="b"/>
              <a:pathLst>
                <a:path w="647407" h="1778970">
                  <a:moveTo>
                    <a:pt x="0" y="0"/>
                  </a:moveTo>
                  <a:lnTo>
                    <a:pt x="647407" y="0"/>
                  </a:lnTo>
                  <a:lnTo>
                    <a:pt x="647407" y="1778970"/>
                  </a:lnTo>
                  <a:lnTo>
                    <a:pt x="0" y="1778970"/>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4" name="TextBox 4"/>
            <p:cNvSpPr txBox="1"/>
            <p:nvPr/>
          </p:nvSpPr>
          <p:spPr>
            <a:xfrm>
              <a:off x="0" y="-38100"/>
              <a:ext cx="647407" cy="181707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2700000">
            <a:off x="8323719" y="1999297"/>
            <a:ext cx="971573" cy="4035444"/>
            <a:chOff x="0" y="0"/>
            <a:chExt cx="255888" cy="1062833"/>
          </a:xfrm>
        </p:grpSpPr>
        <p:sp>
          <p:nvSpPr>
            <p:cNvPr id="6" name="Freeform 6"/>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7" name="TextBox 7"/>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2700000">
            <a:off x="15523807" y="1789481"/>
            <a:ext cx="971573" cy="4035444"/>
            <a:chOff x="0" y="0"/>
            <a:chExt cx="255888" cy="1062833"/>
          </a:xfrm>
        </p:grpSpPr>
        <p:sp>
          <p:nvSpPr>
            <p:cNvPr id="9" name="Freeform 9"/>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0" name="TextBox 10"/>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2700000">
            <a:off x="2844708" y="4413771"/>
            <a:ext cx="626297" cy="6494919"/>
            <a:chOff x="0" y="0"/>
            <a:chExt cx="255888" cy="2653641"/>
          </a:xfrm>
        </p:grpSpPr>
        <p:sp>
          <p:nvSpPr>
            <p:cNvPr id="12" name="Freeform 12"/>
            <p:cNvSpPr/>
            <p:nvPr/>
          </p:nvSpPr>
          <p:spPr>
            <a:xfrm>
              <a:off x="0" y="0"/>
              <a:ext cx="255888" cy="2653641"/>
            </a:xfrm>
            <a:custGeom>
              <a:avLst/>
              <a:gdLst/>
              <a:ahLst/>
              <a:cxnLst/>
              <a:rect l="l" t="t" r="r" b="b"/>
              <a:pathLst>
                <a:path w="255888" h="2653641">
                  <a:moveTo>
                    <a:pt x="0" y="0"/>
                  </a:moveTo>
                  <a:lnTo>
                    <a:pt x="255888" y="0"/>
                  </a:lnTo>
                  <a:lnTo>
                    <a:pt x="255888" y="2653641"/>
                  </a:lnTo>
                  <a:lnTo>
                    <a:pt x="0" y="2653641"/>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3" name="TextBox 13"/>
            <p:cNvSpPr txBox="1"/>
            <p:nvPr/>
          </p:nvSpPr>
          <p:spPr>
            <a:xfrm>
              <a:off x="0" y="-38100"/>
              <a:ext cx="255888" cy="269174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2700000">
            <a:off x="2541281" y="3739338"/>
            <a:ext cx="2477462" cy="6632467"/>
            <a:chOff x="0" y="0"/>
            <a:chExt cx="1012221" cy="2709840"/>
          </a:xfrm>
        </p:grpSpPr>
        <p:sp>
          <p:nvSpPr>
            <p:cNvPr id="15" name="Freeform 15"/>
            <p:cNvSpPr/>
            <p:nvPr/>
          </p:nvSpPr>
          <p:spPr>
            <a:xfrm>
              <a:off x="0" y="0"/>
              <a:ext cx="1012221" cy="2709840"/>
            </a:xfrm>
            <a:custGeom>
              <a:avLst/>
              <a:gdLst/>
              <a:ahLst/>
              <a:cxnLst/>
              <a:rect l="l" t="t" r="r" b="b"/>
              <a:pathLst>
                <a:path w="1012221" h="2709840">
                  <a:moveTo>
                    <a:pt x="0" y="0"/>
                  </a:moveTo>
                  <a:lnTo>
                    <a:pt x="1012221" y="0"/>
                  </a:lnTo>
                  <a:lnTo>
                    <a:pt x="1012221" y="2709840"/>
                  </a:lnTo>
                  <a:lnTo>
                    <a:pt x="0" y="2709840"/>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6" name="TextBox 16"/>
            <p:cNvSpPr txBox="1"/>
            <p:nvPr/>
          </p:nvSpPr>
          <p:spPr>
            <a:xfrm>
              <a:off x="0" y="-38100"/>
              <a:ext cx="1012221" cy="274794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2700000">
            <a:off x="13953506" y="-228046"/>
            <a:ext cx="2415446" cy="6487707"/>
            <a:chOff x="0" y="0"/>
            <a:chExt cx="986883" cy="2650695"/>
          </a:xfrm>
        </p:grpSpPr>
        <p:sp>
          <p:nvSpPr>
            <p:cNvPr id="18" name="Freeform 18"/>
            <p:cNvSpPr/>
            <p:nvPr/>
          </p:nvSpPr>
          <p:spPr>
            <a:xfrm>
              <a:off x="0" y="0"/>
              <a:ext cx="986883" cy="2650695"/>
            </a:xfrm>
            <a:custGeom>
              <a:avLst/>
              <a:gdLst/>
              <a:ahLst/>
              <a:cxnLst/>
              <a:rect l="l" t="t" r="r" b="b"/>
              <a:pathLst>
                <a:path w="986883" h="2650695">
                  <a:moveTo>
                    <a:pt x="0" y="0"/>
                  </a:moveTo>
                  <a:lnTo>
                    <a:pt x="986883" y="0"/>
                  </a:lnTo>
                  <a:lnTo>
                    <a:pt x="986883" y="2650695"/>
                  </a:lnTo>
                  <a:lnTo>
                    <a:pt x="0" y="2650695"/>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9" name="TextBox 19"/>
            <p:cNvSpPr txBox="1"/>
            <p:nvPr/>
          </p:nvSpPr>
          <p:spPr>
            <a:xfrm>
              <a:off x="0" y="-38100"/>
              <a:ext cx="986883" cy="2688795"/>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flipV="1">
            <a:off x="19208" y="2144480"/>
            <a:ext cx="6277298" cy="7563010"/>
          </a:xfrm>
          <a:custGeom>
            <a:avLst/>
            <a:gdLst/>
            <a:ahLst/>
            <a:cxnLst/>
            <a:rect l="l" t="t" r="r" b="b"/>
            <a:pathLst>
              <a:path w="6277298" h="7563010">
                <a:moveTo>
                  <a:pt x="0" y="7563010"/>
                </a:moveTo>
                <a:lnTo>
                  <a:pt x="6277298" y="7563010"/>
                </a:lnTo>
                <a:lnTo>
                  <a:pt x="6277298" y="0"/>
                </a:lnTo>
                <a:lnTo>
                  <a:pt x="0" y="0"/>
                </a:lnTo>
                <a:lnTo>
                  <a:pt x="0" y="756301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240412" y="4187652"/>
            <a:ext cx="6482138" cy="3378987"/>
            <a:chOff x="0" y="0"/>
            <a:chExt cx="1004253" cy="523493"/>
          </a:xfrm>
        </p:grpSpPr>
        <p:sp>
          <p:nvSpPr>
            <p:cNvPr id="22" name="Freeform 22"/>
            <p:cNvSpPr/>
            <p:nvPr/>
          </p:nvSpPr>
          <p:spPr>
            <a:xfrm>
              <a:off x="0" y="0"/>
              <a:ext cx="1004253" cy="523493"/>
            </a:xfrm>
            <a:custGeom>
              <a:avLst/>
              <a:gdLst/>
              <a:ahLst/>
              <a:cxnLst/>
              <a:rect l="l" t="t" r="r" b="b"/>
              <a:pathLst>
                <a:path w="1004253" h="523493">
                  <a:moveTo>
                    <a:pt x="0" y="0"/>
                  </a:moveTo>
                  <a:lnTo>
                    <a:pt x="1004253" y="0"/>
                  </a:lnTo>
                  <a:lnTo>
                    <a:pt x="1004253" y="523493"/>
                  </a:lnTo>
                  <a:lnTo>
                    <a:pt x="0" y="523493"/>
                  </a:lnTo>
                  <a:close/>
                </a:path>
              </a:pathLst>
            </a:custGeom>
            <a:blipFill>
              <a:blip r:embed="rId5"/>
              <a:stretch>
                <a:fillRect t="-14003" b="-14003"/>
              </a:stretch>
            </a:blipFill>
          </p:spPr>
          <p:txBody>
            <a:bodyPr/>
            <a:lstStyle/>
            <a:p>
              <a:endParaRPr lang="en-US"/>
            </a:p>
          </p:txBody>
        </p:sp>
      </p:grpSp>
      <p:sp>
        <p:nvSpPr>
          <p:cNvPr id="23" name="Freeform 23"/>
          <p:cNvSpPr/>
          <p:nvPr/>
        </p:nvSpPr>
        <p:spPr>
          <a:xfrm>
            <a:off x="7378582" y="3741266"/>
            <a:ext cx="6590868" cy="5552307"/>
          </a:xfrm>
          <a:custGeom>
            <a:avLst/>
            <a:gdLst/>
            <a:ahLst/>
            <a:cxnLst/>
            <a:rect l="l" t="t" r="r" b="b"/>
            <a:pathLst>
              <a:path w="6590868" h="5552307">
                <a:moveTo>
                  <a:pt x="0" y="0"/>
                </a:moveTo>
                <a:lnTo>
                  <a:pt x="6590868" y="0"/>
                </a:lnTo>
                <a:lnTo>
                  <a:pt x="6590868" y="5552307"/>
                </a:lnTo>
                <a:lnTo>
                  <a:pt x="0" y="5552307"/>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2344438" y="-131932"/>
            <a:ext cx="13599125" cy="1382471"/>
          </a:xfrm>
          <a:prstGeom prst="rect">
            <a:avLst/>
          </a:prstGeom>
        </p:spPr>
        <p:txBody>
          <a:bodyPr lIns="0" tIns="0" rIns="0" bIns="0" rtlCol="0" anchor="t">
            <a:spAutoFit/>
          </a:bodyPr>
          <a:lstStyle/>
          <a:p>
            <a:pPr algn="l">
              <a:lnSpc>
                <a:spcPts val="10181"/>
              </a:lnSpc>
              <a:spcBef>
                <a:spcPct val="0"/>
              </a:spcBef>
            </a:pPr>
            <a:r>
              <a:rPr lang="en-US" sz="7272" b="1" dirty="0">
                <a:solidFill>
                  <a:srgbClr val="DDB864"/>
                </a:solidFill>
                <a:latin typeface="Univers Bold"/>
                <a:ea typeface="Univers Bold"/>
                <a:cs typeface="Univers Bold"/>
                <a:sym typeface="Univers Bold"/>
              </a:rPr>
              <a:t>Severity vs. Inspection Method</a:t>
            </a:r>
          </a:p>
        </p:txBody>
      </p:sp>
      <p:sp>
        <p:nvSpPr>
          <p:cNvPr id="25" name="TextBox 25"/>
          <p:cNvSpPr txBox="1"/>
          <p:nvPr/>
        </p:nvSpPr>
        <p:spPr>
          <a:xfrm>
            <a:off x="6882177" y="1555517"/>
            <a:ext cx="10693269" cy="2185748"/>
          </a:xfrm>
          <a:prstGeom prst="rect">
            <a:avLst/>
          </a:prstGeom>
        </p:spPr>
        <p:txBody>
          <a:bodyPr lIns="0" tIns="0" rIns="0" bIns="0" rtlCol="0" anchor="t">
            <a:spAutoFit/>
          </a:bodyPr>
          <a:lstStyle/>
          <a:p>
            <a:pPr marL="528288" lvl="1" indent="-264144" algn="just">
              <a:lnSpc>
                <a:spcPts val="3425"/>
              </a:lnSpc>
              <a:buFont typeface="Arial"/>
              <a:buChar char="•"/>
            </a:pPr>
            <a:r>
              <a:rPr lang="en-US" sz="2446">
                <a:solidFill>
                  <a:srgbClr val="FFFFFF"/>
                </a:solidFill>
                <a:latin typeface="Univers"/>
                <a:ea typeface="Univers"/>
                <a:cs typeface="Univers"/>
                <a:sym typeface="Univers"/>
              </a:rPr>
              <a:t>Manual testing detects the most Minor defects</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Automated testing rarely detects Moderate defects</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Visual inspection is consistently the least effective</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Inspection method strongly influences severity detected</a:t>
            </a:r>
          </a:p>
          <a:p>
            <a:pPr algn="just">
              <a:lnSpc>
                <a:spcPts val="3425"/>
              </a:lnSpc>
              <a:spcBef>
                <a:spcPct val="0"/>
              </a:spcBef>
            </a:pPr>
            <a:endParaRPr lang="en-US" sz="2446">
              <a:solidFill>
                <a:srgbClr val="FFFFFF"/>
              </a:solidFill>
              <a:latin typeface="Univers"/>
              <a:ea typeface="Univers"/>
              <a:cs typeface="Univers"/>
              <a:sym typeface="Univer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370132" y="178276"/>
            <a:ext cx="2458123" cy="6754527"/>
            <a:chOff x="0" y="0"/>
            <a:chExt cx="647407" cy="1778970"/>
          </a:xfrm>
        </p:grpSpPr>
        <p:sp>
          <p:nvSpPr>
            <p:cNvPr id="3" name="Freeform 3"/>
            <p:cNvSpPr/>
            <p:nvPr/>
          </p:nvSpPr>
          <p:spPr>
            <a:xfrm>
              <a:off x="0" y="0"/>
              <a:ext cx="647407" cy="1778970"/>
            </a:xfrm>
            <a:custGeom>
              <a:avLst/>
              <a:gdLst/>
              <a:ahLst/>
              <a:cxnLst/>
              <a:rect l="l" t="t" r="r" b="b"/>
              <a:pathLst>
                <a:path w="647407" h="1778970">
                  <a:moveTo>
                    <a:pt x="0" y="0"/>
                  </a:moveTo>
                  <a:lnTo>
                    <a:pt x="647407" y="0"/>
                  </a:lnTo>
                  <a:lnTo>
                    <a:pt x="647407" y="1778970"/>
                  </a:lnTo>
                  <a:lnTo>
                    <a:pt x="0" y="1778970"/>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4" name="TextBox 4"/>
            <p:cNvSpPr txBox="1"/>
            <p:nvPr/>
          </p:nvSpPr>
          <p:spPr>
            <a:xfrm>
              <a:off x="0" y="-38100"/>
              <a:ext cx="647407" cy="181707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2700000">
            <a:off x="14824707" y="66317"/>
            <a:ext cx="971573" cy="7150461"/>
            <a:chOff x="0" y="0"/>
            <a:chExt cx="255888" cy="1883249"/>
          </a:xfrm>
        </p:grpSpPr>
        <p:sp>
          <p:nvSpPr>
            <p:cNvPr id="9" name="Freeform 9"/>
            <p:cNvSpPr/>
            <p:nvPr/>
          </p:nvSpPr>
          <p:spPr>
            <a:xfrm>
              <a:off x="0" y="0"/>
              <a:ext cx="255888" cy="1883249"/>
            </a:xfrm>
            <a:custGeom>
              <a:avLst/>
              <a:gdLst/>
              <a:ahLst/>
              <a:cxnLst/>
              <a:rect l="l" t="t" r="r" b="b"/>
              <a:pathLst>
                <a:path w="255888" h="1883249">
                  <a:moveTo>
                    <a:pt x="0" y="0"/>
                  </a:moveTo>
                  <a:lnTo>
                    <a:pt x="255888" y="0"/>
                  </a:lnTo>
                  <a:lnTo>
                    <a:pt x="255888" y="1883249"/>
                  </a:lnTo>
                  <a:lnTo>
                    <a:pt x="0" y="1883249"/>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0" name="TextBox 10"/>
            <p:cNvSpPr txBox="1"/>
            <p:nvPr/>
          </p:nvSpPr>
          <p:spPr>
            <a:xfrm>
              <a:off x="0" y="-38100"/>
              <a:ext cx="255888" cy="192134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2700000">
            <a:off x="13348414" y="6869827"/>
            <a:ext cx="890590" cy="3569121"/>
            <a:chOff x="0" y="0"/>
            <a:chExt cx="662154" cy="2653641"/>
          </a:xfrm>
        </p:grpSpPr>
        <p:sp>
          <p:nvSpPr>
            <p:cNvPr id="12" name="Freeform 12"/>
            <p:cNvSpPr/>
            <p:nvPr/>
          </p:nvSpPr>
          <p:spPr>
            <a:xfrm>
              <a:off x="0" y="0"/>
              <a:ext cx="662154" cy="2653641"/>
            </a:xfrm>
            <a:custGeom>
              <a:avLst/>
              <a:gdLst/>
              <a:ahLst/>
              <a:cxnLst/>
              <a:rect l="l" t="t" r="r" b="b"/>
              <a:pathLst>
                <a:path w="662154" h="2653641">
                  <a:moveTo>
                    <a:pt x="0" y="0"/>
                  </a:moveTo>
                  <a:lnTo>
                    <a:pt x="662154" y="0"/>
                  </a:lnTo>
                  <a:lnTo>
                    <a:pt x="662154" y="2653641"/>
                  </a:lnTo>
                  <a:lnTo>
                    <a:pt x="0" y="2653641"/>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3" name="TextBox 13"/>
            <p:cNvSpPr txBox="1"/>
            <p:nvPr/>
          </p:nvSpPr>
          <p:spPr>
            <a:xfrm>
              <a:off x="0" y="-38100"/>
              <a:ext cx="662154" cy="269174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2700000">
            <a:off x="13231770" y="6658800"/>
            <a:ext cx="1361428" cy="3644708"/>
            <a:chOff x="0" y="0"/>
            <a:chExt cx="1012221" cy="2709840"/>
          </a:xfrm>
        </p:grpSpPr>
        <p:sp>
          <p:nvSpPr>
            <p:cNvPr id="15" name="Freeform 15"/>
            <p:cNvSpPr/>
            <p:nvPr/>
          </p:nvSpPr>
          <p:spPr>
            <a:xfrm>
              <a:off x="0" y="0"/>
              <a:ext cx="1012221" cy="2709840"/>
            </a:xfrm>
            <a:custGeom>
              <a:avLst/>
              <a:gdLst/>
              <a:ahLst/>
              <a:cxnLst/>
              <a:rect l="l" t="t" r="r" b="b"/>
              <a:pathLst>
                <a:path w="1012221" h="2709840">
                  <a:moveTo>
                    <a:pt x="0" y="0"/>
                  </a:moveTo>
                  <a:lnTo>
                    <a:pt x="1012221" y="0"/>
                  </a:lnTo>
                  <a:lnTo>
                    <a:pt x="1012221" y="2709840"/>
                  </a:lnTo>
                  <a:lnTo>
                    <a:pt x="0" y="2709840"/>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6" name="TextBox 16"/>
            <p:cNvSpPr txBox="1"/>
            <p:nvPr/>
          </p:nvSpPr>
          <p:spPr>
            <a:xfrm>
              <a:off x="0" y="-38100"/>
              <a:ext cx="1012221" cy="274794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2700000">
            <a:off x="15799808" y="1442092"/>
            <a:ext cx="1312130" cy="3807208"/>
            <a:chOff x="0" y="0"/>
            <a:chExt cx="536100" cy="1555518"/>
          </a:xfrm>
        </p:grpSpPr>
        <p:sp>
          <p:nvSpPr>
            <p:cNvPr id="18" name="Freeform 18"/>
            <p:cNvSpPr/>
            <p:nvPr/>
          </p:nvSpPr>
          <p:spPr>
            <a:xfrm>
              <a:off x="0" y="0"/>
              <a:ext cx="536100" cy="1555518"/>
            </a:xfrm>
            <a:custGeom>
              <a:avLst/>
              <a:gdLst/>
              <a:ahLst/>
              <a:cxnLst/>
              <a:rect l="l" t="t" r="r" b="b"/>
              <a:pathLst>
                <a:path w="536100" h="1555518">
                  <a:moveTo>
                    <a:pt x="0" y="0"/>
                  </a:moveTo>
                  <a:lnTo>
                    <a:pt x="536100" y="0"/>
                  </a:lnTo>
                  <a:lnTo>
                    <a:pt x="536100" y="1555518"/>
                  </a:lnTo>
                  <a:lnTo>
                    <a:pt x="0" y="1555518"/>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9" name="TextBox 19"/>
            <p:cNvSpPr txBox="1"/>
            <p:nvPr/>
          </p:nvSpPr>
          <p:spPr>
            <a:xfrm>
              <a:off x="0" y="-38100"/>
              <a:ext cx="536100" cy="1593618"/>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0" y="3574011"/>
            <a:ext cx="3541626" cy="5878218"/>
          </a:xfrm>
          <a:custGeom>
            <a:avLst/>
            <a:gdLst/>
            <a:ahLst/>
            <a:cxnLst/>
            <a:rect l="l" t="t" r="r" b="b"/>
            <a:pathLst>
              <a:path w="3541626" h="5878218">
                <a:moveTo>
                  <a:pt x="0" y="0"/>
                </a:moveTo>
                <a:lnTo>
                  <a:pt x="3541626" y="0"/>
                </a:lnTo>
                <a:lnTo>
                  <a:pt x="3541626" y="5878217"/>
                </a:lnTo>
                <a:lnTo>
                  <a:pt x="0" y="5878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11079148" y="2494541"/>
            <a:ext cx="5973221" cy="4804347"/>
          </a:xfrm>
          <a:custGeom>
            <a:avLst/>
            <a:gdLst/>
            <a:ahLst/>
            <a:cxnLst/>
            <a:rect l="l" t="t" r="r" b="b"/>
            <a:pathLst>
              <a:path w="5973221" h="4804347">
                <a:moveTo>
                  <a:pt x="0" y="0"/>
                </a:moveTo>
                <a:lnTo>
                  <a:pt x="5973221" y="0"/>
                </a:lnTo>
                <a:lnTo>
                  <a:pt x="5973221" y="4804347"/>
                </a:lnTo>
                <a:lnTo>
                  <a:pt x="0" y="4804347"/>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1028700" y="-276225"/>
            <a:ext cx="12780473" cy="2673446"/>
          </a:xfrm>
          <a:prstGeom prst="rect">
            <a:avLst/>
          </a:prstGeom>
        </p:spPr>
        <p:txBody>
          <a:bodyPr lIns="0" tIns="0" rIns="0" bIns="0" rtlCol="0" anchor="t">
            <a:spAutoFit/>
          </a:bodyPr>
          <a:lstStyle/>
          <a:p>
            <a:pPr algn="l">
              <a:lnSpc>
                <a:spcPts val="10181"/>
              </a:lnSpc>
              <a:spcBef>
                <a:spcPct val="0"/>
              </a:spcBef>
            </a:pPr>
            <a:r>
              <a:rPr lang="en-US" sz="7272" b="1">
                <a:solidFill>
                  <a:srgbClr val="DDB864"/>
                </a:solidFill>
                <a:latin typeface="Univers Bold"/>
                <a:ea typeface="Univers Bold"/>
                <a:cs typeface="Univers Bold"/>
                <a:sym typeface="Univers Bold"/>
              </a:rPr>
              <a:t>Reccomendations and Ethical Considerations</a:t>
            </a:r>
          </a:p>
        </p:txBody>
      </p:sp>
      <p:sp>
        <p:nvSpPr>
          <p:cNvPr id="23" name="TextBox 23"/>
          <p:cNvSpPr txBox="1"/>
          <p:nvPr/>
        </p:nvSpPr>
        <p:spPr>
          <a:xfrm>
            <a:off x="1407309" y="2912033"/>
            <a:ext cx="10831425" cy="2614373"/>
          </a:xfrm>
          <a:prstGeom prst="rect">
            <a:avLst/>
          </a:prstGeom>
        </p:spPr>
        <p:txBody>
          <a:bodyPr lIns="0" tIns="0" rIns="0" bIns="0" rtlCol="0" anchor="t">
            <a:spAutoFit/>
          </a:bodyPr>
          <a:lstStyle/>
          <a:p>
            <a:pPr algn="just">
              <a:lnSpc>
                <a:spcPts val="3425"/>
              </a:lnSpc>
            </a:pPr>
            <a:r>
              <a:rPr lang="en-US" sz="2446">
                <a:solidFill>
                  <a:srgbClr val="FFFFFF"/>
                </a:solidFill>
                <a:latin typeface="Univers"/>
                <a:ea typeface="Univers"/>
                <a:cs typeface="Univers"/>
                <a:sym typeface="Univers"/>
              </a:rPr>
              <a:t>Recommendations from analysis:</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Manual testing → best for surface and component defects</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Automated testing → best for internal defects</a:t>
            </a:r>
          </a:p>
          <a:p>
            <a:pPr marL="528288" lvl="1" indent="-264144" algn="just">
              <a:lnSpc>
                <a:spcPts val="3425"/>
              </a:lnSpc>
              <a:buFont typeface="Arial"/>
              <a:buChar char="•"/>
            </a:pPr>
            <a:r>
              <a:rPr lang="en-US" sz="2446">
                <a:solidFill>
                  <a:srgbClr val="FFFFFF"/>
                </a:solidFill>
                <a:latin typeface="Univers"/>
                <a:ea typeface="Univers"/>
                <a:cs typeface="Univers"/>
                <a:sym typeface="Univers"/>
              </a:rPr>
              <a:t>Visual inspection → lowest effectiveness</a:t>
            </a:r>
          </a:p>
          <a:p>
            <a:pPr algn="just">
              <a:lnSpc>
                <a:spcPts val="3425"/>
              </a:lnSpc>
            </a:pPr>
            <a:endParaRPr lang="en-US" sz="2446">
              <a:solidFill>
                <a:srgbClr val="FFFFFF"/>
              </a:solidFill>
              <a:latin typeface="Univers"/>
              <a:ea typeface="Univers"/>
              <a:cs typeface="Univers"/>
              <a:sym typeface="Univers"/>
            </a:endParaRPr>
          </a:p>
          <a:p>
            <a:pPr algn="just">
              <a:lnSpc>
                <a:spcPts val="3425"/>
              </a:lnSpc>
              <a:spcBef>
                <a:spcPct val="0"/>
              </a:spcBef>
            </a:pPr>
            <a:endParaRPr lang="en-US" sz="2446">
              <a:solidFill>
                <a:srgbClr val="FFFFFF"/>
              </a:solidFill>
              <a:latin typeface="Univers"/>
              <a:ea typeface="Univers"/>
              <a:cs typeface="Univers"/>
              <a:sym typeface="Univers"/>
            </a:endParaRPr>
          </a:p>
        </p:txBody>
      </p:sp>
      <p:sp>
        <p:nvSpPr>
          <p:cNvPr id="24" name="TextBox 24"/>
          <p:cNvSpPr txBox="1"/>
          <p:nvPr/>
        </p:nvSpPr>
        <p:spPr>
          <a:xfrm>
            <a:off x="1407309" y="4281371"/>
            <a:ext cx="9327929" cy="2614373"/>
          </a:xfrm>
          <a:prstGeom prst="rect">
            <a:avLst/>
          </a:prstGeom>
        </p:spPr>
        <p:txBody>
          <a:bodyPr lIns="0" tIns="0" rIns="0" bIns="0" rtlCol="0" anchor="t">
            <a:spAutoFit/>
          </a:bodyPr>
          <a:lstStyle/>
          <a:p>
            <a:pPr algn="just">
              <a:lnSpc>
                <a:spcPts val="3425"/>
              </a:lnSpc>
            </a:pPr>
            <a:endParaRPr dirty="0"/>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Assign inspection methods based on defect location</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Reduce reliance on visual inspection</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Collect more balanced data on critical defects</a:t>
            </a:r>
          </a:p>
          <a:p>
            <a:pPr marL="528288" lvl="1" indent="-264144" algn="just">
              <a:lnSpc>
                <a:spcPts val="3425"/>
              </a:lnSpc>
              <a:buFont typeface="Arial"/>
              <a:buChar char="•"/>
            </a:pPr>
            <a:r>
              <a:rPr lang="en-US" sz="2446" dirty="0">
                <a:solidFill>
                  <a:srgbClr val="FFFFFF"/>
                </a:solidFill>
                <a:latin typeface="Univers"/>
                <a:ea typeface="Univers"/>
                <a:cs typeface="Univers"/>
                <a:sym typeface="Univers"/>
              </a:rPr>
              <a:t>Explore real‑time detection using sensors</a:t>
            </a:r>
          </a:p>
          <a:p>
            <a:pPr algn="just">
              <a:lnSpc>
                <a:spcPts val="3425"/>
              </a:lnSpc>
              <a:spcBef>
                <a:spcPct val="0"/>
              </a:spcBef>
            </a:pPr>
            <a:endParaRPr lang="en-US" sz="2446" dirty="0">
              <a:solidFill>
                <a:srgbClr val="FFFFFF"/>
              </a:solidFill>
              <a:latin typeface="Univers"/>
              <a:ea typeface="Univers"/>
              <a:cs typeface="Univers"/>
              <a:sym typeface="Univers"/>
            </a:endParaRPr>
          </a:p>
        </p:txBody>
      </p:sp>
      <p:sp>
        <p:nvSpPr>
          <p:cNvPr id="25" name="TextBox 25"/>
          <p:cNvSpPr txBox="1"/>
          <p:nvPr/>
        </p:nvSpPr>
        <p:spPr>
          <a:xfrm>
            <a:off x="1407309" y="8105420"/>
            <a:ext cx="7071124" cy="207264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Canva Sans"/>
                <a:ea typeface="Canva Sans"/>
                <a:cs typeface="Canva Sans"/>
                <a:sym typeface="Canva Sans"/>
              </a:rPr>
              <a:t>Ethical Considerations:</a:t>
            </a:r>
          </a:p>
          <a:p>
            <a:pPr marL="518157" lvl="1" indent="-259078" algn="l">
              <a:lnSpc>
                <a:spcPts val="3359"/>
              </a:lnSpc>
              <a:buFont typeface="Arial"/>
              <a:buChar char="•"/>
            </a:pPr>
            <a:r>
              <a:rPr lang="en-US" sz="2399">
                <a:solidFill>
                  <a:srgbClr val="FFFFFF"/>
                </a:solidFill>
                <a:latin typeface="Canva Sans"/>
                <a:ea typeface="Canva Sans"/>
                <a:cs typeface="Canva Sans"/>
                <a:sym typeface="Canva Sans"/>
              </a:rPr>
              <a:t>Do not use defect data to blame workers</a:t>
            </a:r>
          </a:p>
          <a:p>
            <a:pPr marL="518157" lvl="1" indent="-259078" algn="l">
              <a:lnSpc>
                <a:spcPts val="3359"/>
              </a:lnSpc>
              <a:buFont typeface="Arial"/>
              <a:buChar char="•"/>
            </a:pPr>
            <a:r>
              <a:rPr lang="en-US" sz="2399">
                <a:solidFill>
                  <a:srgbClr val="FFFFFF"/>
                </a:solidFill>
                <a:latin typeface="Canva Sans"/>
                <a:ea typeface="Canva Sans"/>
                <a:cs typeface="Canva Sans"/>
                <a:sym typeface="Canva Sans"/>
              </a:rPr>
              <a:t>Protect product and employee identifiers</a:t>
            </a:r>
          </a:p>
          <a:p>
            <a:pPr marL="518157" lvl="1" indent="-259078" algn="l">
              <a:lnSpc>
                <a:spcPts val="3359"/>
              </a:lnSpc>
              <a:buFont typeface="Arial"/>
              <a:buChar char="•"/>
            </a:pPr>
            <a:r>
              <a:rPr lang="en-US" sz="2399">
                <a:solidFill>
                  <a:srgbClr val="FFFFFF"/>
                </a:solidFill>
                <a:latin typeface="Canva Sans"/>
                <a:ea typeface="Canva Sans"/>
                <a:cs typeface="Canva Sans"/>
                <a:sym typeface="Canva Sans"/>
              </a:rPr>
              <a:t>Ensure fairness in defect classification</a:t>
            </a:r>
          </a:p>
          <a:p>
            <a:pPr marL="518157" lvl="1" indent="-259078" algn="l">
              <a:lnSpc>
                <a:spcPts val="3359"/>
              </a:lnSpc>
              <a:buFont typeface="Arial"/>
              <a:buChar char="•"/>
            </a:pPr>
            <a:r>
              <a:rPr lang="en-US" sz="2399">
                <a:solidFill>
                  <a:srgbClr val="FFFFFF"/>
                </a:solidFill>
                <a:latin typeface="Canva Sans"/>
                <a:ea typeface="Canva Sans"/>
                <a:cs typeface="Canva Sans"/>
                <a:sym typeface="Canva Sans"/>
              </a:rPr>
              <a:t>Maintain transparency in model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922586" y="4036928"/>
            <a:ext cx="2458123" cy="6711929"/>
            <a:chOff x="0" y="0"/>
            <a:chExt cx="647407" cy="1767751"/>
          </a:xfrm>
        </p:grpSpPr>
        <p:sp>
          <p:nvSpPr>
            <p:cNvPr id="3" name="Freeform 3"/>
            <p:cNvSpPr/>
            <p:nvPr/>
          </p:nvSpPr>
          <p:spPr>
            <a:xfrm>
              <a:off x="0" y="0"/>
              <a:ext cx="647407" cy="1767751"/>
            </a:xfrm>
            <a:custGeom>
              <a:avLst/>
              <a:gdLst/>
              <a:ahLst/>
              <a:cxnLst/>
              <a:rect l="l" t="t" r="r" b="b"/>
              <a:pathLst>
                <a:path w="647407" h="1767751">
                  <a:moveTo>
                    <a:pt x="0" y="0"/>
                  </a:moveTo>
                  <a:lnTo>
                    <a:pt x="647407" y="0"/>
                  </a:lnTo>
                  <a:lnTo>
                    <a:pt x="647407" y="1767751"/>
                  </a:lnTo>
                  <a:lnTo>
                    <a:pt x="0" y="1767751"/>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4" name="TextBox 4"/>
            <p:cNvSpPr txBox="1"/>
            <p:nvPr/>
          </p:nvSpPr>
          <p:spPr>
            <a:xfrm>
              <a:off x="0" y="-38100"/>
              <a:ext cx="647407" cy="180585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2700000">
            <a:off x="12787250" y="-201470"/>
            <a:ext cx="971573" cy="4671398"/>
            <a:chOff x="0" y="0"/>
            <a:chExt cx="255888" cy="1230327"/>
          </a:xfrm>
        </p:grpSpPr>
        <p:sp>
          <p:nvSpPr>
            <p:cNvPr id="9" name="Freeform 9"/>
            <p:cNvSpPr/>
            <p:nvPr/>
          </p:nvSpPr>
          <p:spPr>
            <a:xfrm>
              <a:off x="0" y="0"/>
              <a:ext cx="255888" cy="1230327"/>
            </a:xfrm>
            <a:custGeom>
              <a:avLst/>
              <a:gdLst/>
              <a:ahLst/>
              <a:cxnLst/>
              <a:rect l="l" t="t" r="r" b="b"/>
              <a:pathLst>
                <a:path w="255888" h="1230327">
                  <a:moveTo>
                    <a:pt x="0" y="0"/>
                  </a:moveTo>
                  <a:lnTo>
                    <a:pt x="255888" y="0"/>
                  </a:lnTo>
                  <a:lnTo>
                    <a:pt x="255888" y="1230327"/>
                  </a:lnTo>
                  <a:lnTo>
                    <a:pt x="0" y="1230327"/>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0" name="TextBox 10"/>
            <p:cNvSpPr txBox="1"/>
            <p:nvPr/>
          </p:nvSpPr>
          <p:spPr>
            <a:xfrm>
              <a:off x="0" y="-38100"/>
              <a:ext cx="255888" cy="12684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2700000">
            <a:off x="6305392" y="6931485"/>
            <a:ext cx="890590" cy="3548500"/>
            <a:chOff x="0" y="0"/>
            <a:chExt cx="662154" cy="2638309"/>
          </a:xfrm>
        </p:grpSpPr>
        <p:sp>
          <p:nvSpPr>
            <p:cNvPr id="12" name="Freeform 12"/>
            <p:cNvSpPr/>
            <p:nvPr/>
          </p:nvSpPr>
          <p:spPr>
            <a:xfrm>
              <a:off x="0" y="0"/>
              <a:ext cx="662154" cy="2638310"/>
            </a:xfrm>
            <a:custGeom>
              <a:avLst/>
              <a:gdLst/>
              <a:ahLst/>
              <a:cxnLst/>
              <a:rect l="l" t="t" r="r" b="b"/>
              <a:pathLst>
                <a:path w="662154" h="2638310">
                  <a:moveTo>
                    <a:pt x="0" y="0"/>
                  </a:moveTo>
                  <a:lnTo>
                    <a:pt x="662154" y="0"/>
                  </a:lnTo>
                  <a:lnTo>
                    <a:pt x="662154" y="2638310"/>
                  </a:lnTo>
                  <a:lnTo>
                    <a:pt x="0" y="2638310"/>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3" name="TextBox 13"/>
            <p:cNvSpPr txBox="1"/>
            <p:nvPr/>
          </p:nvSpPr>
          <p:spPr>
            <a:xfrm>
              <a:off x="0" y="-38100"/>
              <a:ext cx="662154" cy="267640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2700000">
            <a:off x="8165785" y="6702658"/>
            <a:ext cx="1361428" cy="3621560"/>
            <a:chOff x="0" y="0"/>
            <a:chExt cx="1012221" cy="2692629"/>
          </a:xfrm>
        </p:grpSpPr>
        <p:sp>
          <p:nvSpPr>
            <p:cNvPr id="15" name="Freeform 15"/>
            <p:cNvSpPr/>
            <p:nvPr/>
          </p:nvSpPr>
          <p:spPr>
            <a:xfrm>
              <a:off x="0" y="0"/>
              <a:ext cx="1012221" cy="2692629"/>
            </a:xfrm>
            <a:custGeom>
              <a:avLst/>
              <a:gdLst/>
              <a:ahLst/>
              <a:cxnLst/>
              <a:rect l="l" t="t" r="r" b="b"/>
              <a:pathLst>
                <a:path w="1012221" h="2692629">
                  <a:moveTo>
                    <a:pt x="0" y="0"/>
                  </a:moveTo>
                  <a:lnTo>
                    <a:pt x="1012221" y="0"/>
                  </a:lnTo>
                  <a:lnTo>
                    <a:pt x="1012221" y="2692629"/>
                  </a:lnTo>
                  <a:lnTo>
                    <a:pt x="0" y="2692629"/>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6" name="TextBox 16"/>
            <p:cNvSpPr txBox="1"/>
            <p:nvPr/>
          </p:nvSpPr>
          <p:spPr>
            <a:xfrm>
              <a:off x="0" y="-38100"/>
              <a:ext cx="1012221" cy="273072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2700000">
            <a:off x="14382457" y="-927431"/>
            <a:ext cx="2514679" cy="4788050"/>
            <a:chOff x="0" y="0"/>
            <a:chExt cx="1027427" cy="1956263"/>
          </a:xfrm>
        </p:grpSpPr>
        <p:sp>
          <p:nvSpPr>
            <p:cNvPr id="18" name="Freeform 18"/>
            <p:cNvSpPr/>
            <p:nvPr/>
          </p:nvSpPr>
          <p:spPr>
            <a:xfrm>
              <a:off x="0" y="0"/>
              <a:ext cx="1027427" cy="1956263"/>
            </a:xfrm>
            <a:custGeom>
              <a:avLst/>
              <a:gdLst/>
              <a:ahLst/>
              <a:cxnLst/>
              <a:rect l="l" t="t" r="r" b="b"/>
              <a:pathLst>
                <a:path w="1027427" h="1956263">
                  <a:moveTo>
                    <a:pt x="0" y="0"/>
                  </a:moveTo>
                  <a:lnTo>
                    <a:pt x="1027427" y="0"/>
                  </a:lnTo>
                  <a:lnTo>
                    <a:pt x="1027427" y="1956263"/>
                  </a:lnTo>
                  <a:lnTo>
                    <a:pt x="0" y="1956263"/>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9" name="TextBox 19"/>
            <p:cNvSpPr txBox="1"/>
            <p:nvPr/>
          </p:nvSpPr>
          <p:spPr>
            <a:xfrm>
              <a:off x="0" y="-38100"/>
              <a:ext cx="1027427" cy="1994363"/>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467778" y="-76791"/>
            <a:ext cx="13937776" cy="2673446"/>
          </a:xfrm>
          <a:prstGeom prst="rect">
            <a:avLst/>
          </a:prstGeom>
        </p:spPr>
        <p:txBody>
          <a:bodyPr lIns="0" tIns="0" rIns="0" bIns="0" rtlCol="0" anchor="t">
            <a:spAutoFit/>
          </a:bodyPr>
          <a:lstStyle/>
          <a:p>
            <a:pPr algn="l">
              <a:lnSpc>
                <a:spcPts val="10181"/>
              </a:lnSpc>
              <a:spcBef>
                <a:spcPct val="0"/>
              </a:spcBef>
            </a:pPr>
            <a:r>
              <a:rPr lang="en-US" sz="7272" b="1">
                <a:solidFill>
                  <a:srgbClr val="DDB864"/>
                </a:solidFill>
                <a:latin typeface="Univers Bold"/>
                <a:ea typeface="Univers Bold"/>
                <a:cs typeface="Univers Bold"/>
                <a:sym typeface="Univers Bold"/>
              </a:rPr>
              <a:t>Implementation Plan and Future Applications </a:t>
            </a:r>
          </a:p>
        </p:txBody>
      </p:sp>
      <p:sp>
        <p:nvSpPr>
          <p:cNvPr id="21" name="Freeform 21"/>
          <p:cNvSpPr/>
          <p:nvPr/>
        </p:nvSpPr>
        <p:spPr>
          <a:xfrm flipH="1">
            <a:off x="13048144" y="2897950"/>
            <a:ext cx="5183304" cy="7352204"/>
          </a:xfrm>
          <a:custGeom>
            <a:avLst/>
            <a:gdLst/>
            <a:ahLst/>
            <a:cxnLst/>
            <a:rect l="l" t="t" r="r" b="b"/>
            <a:pathLst>
              <a:path w="5183304" h="7352204">
                <a:moveTo>
                  <a:pt x="5183304" y="0"/>
                </a:moveTo>
                <a:lnTo>
                  <a:pt x="0" y="0"/>
                </a:lnTo>
                <a:lnTo>
                  <a:pt x="0" y="7352204"/>
                </a:lnTo>
                <a:lnTo>
                  <a:pt x="5183304" y="7352204"/>
                </a:lnTo>
                <a:lnTo>
                  <a:pt x="518330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2" name="Group 22"/>
          <p:cNvGrpSpPr/>
          <p:nvPr/>
        </p:nvGrpSpPr>
        <p:grpSpPr>
          <a:xfrm>
            <a:off x="9489976" y="2437780"/>
            <a:ext cx="8229959" cy="3404154"/>
            <a:chOff x="0" y="0"/>
            <a:chExt cx="1275036" cy="527393"/>
          </a:xfrm>
        </p:grpSpPr>
        <p:sp>
          <p:nvSpPr>
            <p:cNvPr id="23" name="Freeform 23"/>
            <p:cNvSpPr/>
            <p:nvPr/>
          </p:nvSpPr>
          <p:spPr>
            <a:xfrm>
              <a:off x="0" y="0"/>
              <a:ext cx="1275036" cy="527393"/>
            </a:xfrm>
            <a:custGeom>
              <a:avLst/>
              <a:gdLst/>
              <a:ahLst/>
              <a:cxnLst/>
              <a:rect l="l" t="t" r="r" b="b"/>
              <a:pathLst>
                <a:path w="1275036" h="527393">
                  <a:moveTo>
                    <a:pt x="0" y="0"/>
                  </a:moveTo>
                  <a:lnTo>
                    <a:pt x="1275036" y="0"/>
                  </a:lnTo>
                  <a:lnTo>
                    <a:pt x="1275036" y="527393"/>
                  </a:lnTo>
                  <a:lnTo>
                    <a:pt x="0" y="527393"/>
                  </a:lnTo>
                  <a:close/>
                </a:path>
              </a:pathLst>
            </a:custGeom>
            <a:blipFill>
              <a:blip r:embed="rId5"/>
              <a:stretch>
                <a:fillRect t="-30537" b="-30537"/>
              </a:stretch>
            </a:blipFill>
          </p:spPr>
          <p:txBody>
            <a:bodyPr/>
            <a:lstStyle/>
            <a:p>
              <a:endParaRPr lang="en-US"/>
            </a:p>
          </p:txBody>
        </p:sp>
      </p:grpSp>
      <p:sp>
        <p:nvSpPr>
          <p:cNvPr id="24" name="TextBox 24"/>
          <p:cNvSpPr txBox="1"/>
          <p:nvPr/>
        </p:nvSpPr>
        <p:spPr>
          <a:xfrm>
            <a:off x="467778" y="2810022"/>
            <a:ext cx="8025490" cy="4582870"/>
          </a:xfrm>
          <a:prstGeom prst="rect">
            <a:avLst/>
          </a:prstGeom>
        </p:spPr>
        <p:txBody>
          <a:bodyPr lIns="0" tIns="0" rIns="0" bIns="0" rtlCol="0" anchor="t">
            <a:spAutoFit/>
          </a:bodyPr>
          <a:lstStyle/>
          <a:p>
            <a:pPr algn="just">
              <a:lnSpc>
                <a:spcPts val="3631"/>
              </a:lnSpc>
            </a:pPr>
            <a:r>
              <a:rPr lang="en-US" sz="2594">
                <a:solidFill>
                  <a:srgbClr val="FFFFFF"/>
                </a:solidFill>
                <a:latin typeface="Univers"/>
                <a:ea typeface="Univers"/>
                <a:cs typeface="Univers"/>
                <a:sym typeface="Univers"/>
              </a:rPr>
              <a:t>Phase 1 </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Deploy model in a pilot environment and train Quality Control employees</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Optimize inspection assignments</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Ongoing monitoring and governance</a:t>
            </a:r>
          </a:p>
          <a:p>
            <a:pPr algn="just">
              <a:lnSpc>
                <a:spcPts val="3631"/>
              </a:lnSpc>
            </a:pPr>
            <a:r>
              <a:rPr lang="en-US" sz="2594">
                <a:solidFill>
                  <a:srgbClr val="FFFFFF"/>
                </a:solidFill>
                <a:latin typeface="Univers"/>
                <a:ea typeface="Univers"/>
                <a:cs typeface="Univers"/>
                <a:sym typeface="Univers"/>
              </a:rPr>
              <a:t>Phase 2</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Collect new data &amp; retrain models</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Integrate IoT sensors for real‑time detection</a:t>
            </a:r>
          </a:p>
          <a:p>
            <a:pPr marL="560055" lvl="1" indent="-280027" algn="just">
              <a:lnSpc>
                <a:spcPts val="3631"/>
              </a:lnSpc>
              <a:buFont typeface="Arial"/>
              <a:buChar char="•"/>
            </a:pPr>
            <a:r>
              <a:rPr lang="en-US" sz="2594">
                <a:solidFill>
                  <a:srgbClr val="FFFFFF"/>
                </a:solidFill>
                <a:latin typeface="Univers"/>
                <a:ea typeface="Univers"/>
                <a:cs typeface="Univers"/>
                <a:sym typeface="Univers"/>
              </a:rPr>
              <a:t>Improve repair cost prediction with advanced models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sp>
        <p:nvSpPr>
          <p:cNvPr id="2" name="TextBox 2"/>
          <p:cNvSpPr txBox="1"/>
          <p:nvPr/>
        </p:nvSpPr>
        <p:spPr>
          <a:xfrm>
            <a:off x="3306111" y="-163770"/>
            <a:ext cx="10533309" cy="1377371"/>
          </a:xfrm>
          <a:prstGeom prst="rect">
            <a:avLst/>
          </a:prstGeom>
        </p:spPr>
        <p:txBody>
          <a:bodyPr lIns="0" tIns="0" rIns="0" bIns="0" rtlCol="0" anchor="t">
            <a:spAutoFit/>
          </a:bodyPr>
          <a:lstStyle/>
          <a:p>
            <a:pPr algn="ctr">
              <a:lnSpc>
                <a:spcPts val="10181"/>
              </a:lnSpc>
              <a:spcBef>
                <a:spcPct val="0"/>
              </a:spcBef>
            </a:pPr>
            <a:r>
              <a:rPr lang="en-US" sz="7272" b="1" dirty="0">
                <a:solidFill>
                  <a:srgbClr val="DDB864"/>
                </a:solidFill>
                <a:latin typeface="Univers Bold"/>
                <a:ea typeface="Univers Bold"/>
                <a:cs typeface="Univers Bold"/>
                <a:sym typeface="Univers Bold"/>
              </a:rPr>
              <a:t>Audience Questions</a:t>
            </a:r>
          </a:p>
        </p:txBody>
      </p:sp>
      <p:grpSp>
        <p:nvGrpSpPr>
          <p:cNvPr id="3" name="Group 3"/>
          <p:cNvGrpSpPr/>
          <p:nvPr/>
        </p:nvGrpSpPr>
        <p:grpSpPr>
          <a:xfrm rot="-2700000">
            <a:off x="2013041" y="5516862"/>
            <a:ext cx="2458123" cy="6711929"/>
            <a:chOff x="0" y="0"/>
            <a:chExt cx="647407" cy="1767751"/>
          </a:xfrm>
        </p:grpSpPr>
        <p:sp>
          <p:nvSpPr>
            <p:cNvPr id="4" name="Freeform 4"/>
            <p:cNvSpPr/>
            <p:nvPr/>
          </p:nvSpPr>
          <p:spPr>
            <a:xfrm>
              <a:off x="0" y="0"/>
              <a:ext cx="647407" cy="1767751"/>
            </a:xfrm>
            <a:custGeom>
              <a:avLst/>
              <a:gdLst/>
              <a:ahLst/>
              <a:cxnLst/>
              <a:rect l="l" t="t" r="r" b="b"/>
              <a:pathLst>
                <a:path w="647407" h="1767751">
                  <a:moveTo>
                    <a:pt x="0" y="0"/>
                  </a:moveTo>
                  <a:lnTo>
                    <a:pt x="647407" y="0"/>
                  </a:lnTo>
                  <a:lnTo>
                    <a:pt x="647407" y="1767751"/>
                  </a:lnTo>
                  <a:lnTo>
                    <a:pt x="0" y="1767751"/>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5" name="TextBox 5"/>
            <p:cNvSpPr txBox="1"/>
            <p:nvPr/>
          </p:nvSpPr>
          <p:spPr>
            <a:xfrm>
              <a:off x="0" y="-38100"/>
              <a:ext cx="647407" cy="180585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1504876" y="6194815"/>
            <a:ext cx="971573" cy="4012292"/>
            <a:chOff x="0" y="0"/>
            <a:chExt cx="255888" cy="1056735"/>
          </a:xfrm>
        </p:grpSpPr>
        <p:sp>
          <p:nvSpPr>
            <p:cNvPr id="7" name="Freeform 7"/>
            <p:cNvSpPr/>
            <p:nvPr/>
          </p:nvSpPr>
          <p:spPr>
            <a:xfrm>
              <a:off x="0" y="0"/>
              <a:ext cx="255888" cy="1056735"/>
            </a:xfrm>
            <a:custGeom>
              <a:avLst/>
              <a:gdLst/>
              <a:ahLst/>
              <a:cxnLst/>
              <a:rect l="l" t="t" r="r" b="b"/>
              <a:pathLst>
                <a:path w="255888" h="1056735">
                  <a:moveTo>
                    <a:pt x="0" y="0"/>
                  </a:moveTo>
                  <a:lnTo>
                    <a:pt x="255888" y="0"/>
                  </a:lnTo>
                  <a:lnTo>
                    <a:pt x="255888" y="1056735"/>
                  </a:lnTo>
                  <a:lnTo>
                    <a:pt x="0" y="1056735"/>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8" name="TextBox 8"/>
            <p:cNvSpPr txBox="1"/>
            <p:nvPr/>
          </p:nvSpPr>
          <p:spPr>
            <a:xfrm>
              <a:off x="0" y="-38100"/>
              <a:ext cx="255888" cy="109483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14830844" y="6375565"/>
            <a:ext cx="890590" cy="3548500"/>
            <a:chOff x="0" y="0"/>
            <a:chExt cx="662154" cy="2638309"/>
          </a:xfrm>
        </p:grpSpPr>
        <p:sp>
          <p:nvSpPr>
            <p:cNvPr id="10" name="Freeform 10"/>
            <p:cNvSpPr/>
            <p:nvPr/>
          </p:nvSpPr>
          <p:spPr>
            <a:xfrm>
              <a:off x="0" y="0"/>
              <a:ext cx="662154" cy="2638310"/>
            </a:xfrm>
            <a:custGeom>
              <a:avLst/>
              <a:gdLst/>
              <a:ahLst/>
              <a:cxnLst/>
              <a:rect l="l" t="t" r="r" b="b"/>
              <a:pathLst>
                <a:path w="662154" h="2638310">
                  <a:moveTo>
                    <a:pt x="0" y="0"/>
                  </a:moveTo>
                  <a:lnTo>
                    <a:pt x="662154" y="0"/>
                  </a:lnTo>
                  <a:lnTo>
                    <a:pt x="662154" y="2638310"/>
                  </a:lnTo>
                  <a:lnTo>
                    <a:pt x="0" y="2638310"/>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11" name="TextBox 11"/>
            <p:cNvSpPr txBox="1"/>
            <p:nvPr/>
          </p:nvSpPr>
          <p:spPr>
            <a:xfrm>
              <a:off x="0" y="-38100"/>
              <a:ext cx="662154" cy="267640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700000">
            <a:off x="13190601" y="2439834"/>
            <a:ext cx="2863236" cy="7426788"/>
            <a:chOff x="0" y="0"/>
            <a:chExt cx="2128815" cy="5521816"/>
          </a:xfrm>
        </p:grpSpPr>
        <p:sp>
          <p:nvSpPr>
            <p:cNvPr id="13" name="Freeform 13"/>
            <p:cNvSpPr/>
            <p:nvPr/>
          </p:nvSpPr>
          <p:spPr>
            <a:xfrm>
              <a:off x="0" y="0"/>
              <a:ext cx="2128815" cy="5521816"/>
            </a:xfrm>
            <a:custGeom>
              <a:avLst/>
              <a:gdLst/>
              <a:ahLst/>
              <a:cxnLst/>
              <a:rect l="l" t="t" r="r" b="b"/>
              <a:pathLst>
                <a:path w="2128815" h="5521816">
                  <a:moveTo>
                    <a:pt x="0" y="0"/>
                  </a:moveTo>
                  <a:lnTo>
                    <a:pt x="2128815" y="0"/>
                  </a:lnTo>
                  <a:lnTo>
                    <a:pt x="2128815" y="5521816"/>
                  </a:lnTo>
                  <a:lnTo>
                    <a:pt x="0" y="5521816"/>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14" name="TextBox 14"/>
            <p:cNvSpPr txBox="1"/>
            <p:nvPr/>
          </p:nvSpPr>
          <p:spPr>
            <a:xfrm>
              <a:off x="0" y="-38100"/>
              <a:ext cx="2128815" cy="555991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flipV="1">
            <a:off x="-6928" y="65753"/>
            <a:ext cx="4325983" cy="5212028"/>
          </a:xfrm>
          <a:custGeom>
            <a:avLst/>
            <a:gdLst/>
            <a:ahLst/>
            <a:cxnLst/>
            <a:rect l="l" t="t" r="r" b="b"/>
            <a:pathLst>
              <a:path w="4325983" h="5212028">
                <a:moveTo>
                  <a:pt x="0" y="5212028"/>
                </a:moveTo>
                <a:lnTo>
                  <a:pt x="4325983" y="5212028"/>
                </a:lnTo>
                <a:lnTo>
                  <a:pt x="4325983" y="0"/>
                </a:lnTo>
                <a:lnTo>
                  <a:pt x="0" y="0"/>
                </a:lnTo>
                <a:lnTo>
                  <a:pt x="0" y="521202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flipV="1">
            <a:off x="13934309" y="0"/>
            <a:ext cx="4325983" cy="5212028"/>
          </a:xfrm>
          <a:custGeom>
            <a:avLst/>
            <a:gdLst/>
            <a:ahLst/>
            <a:cxnLst/>
            <a:rect l="l" t="t" r="r" b="b"/>
            <a:pathLst>
              <a:path w="4325983" h="5212028">
                <a:moveTo>
                  <a:pt x="4325983" y="5212028"/>
                </a:moveTo>
                <a:lnTo>
                  <a:pt x="0" y="5212028"/>
                </a:lnTo>
                <a:lnTo>
                  <a:pt x="0" y="0"/>
                </a:lnTo>
                <a:lnTo>
                  <a:pt x="4325983" y="0"/>
                </a:lnTo>
                <a:lnTo>
                  <a:pt x="4325983" y="521202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2377840" y="962025"/>
            <a:ext cx="12389852" cy="9166097"/>
          </a:xfrm>
          <a:prstGeom prst="rect">
            <a:avLst/>
          </a:prstGeom>
        </p:spPr>
        <p:txBody>
          <a:bodyPr lIns="0" tIns="0" rIns="0" bIns="0" rtlCol="0" anchor="t">
            <a:spAutoFit/>
          </a:bodyPr>
          <a:lstStyle/>
          <a:p>
            <a:pPr marL="363481" lvl="1" indent="-181741" algn="l">
              <a:lnSpc>
                <a:spcPts val="2356"/>
              </a:lnSpc>
              <a:buFont typeface="Arial"/>
              <a:buChar char="•"/>
            </a:pPr>
            <a:r>
              <a:rPr lang="en-US" sz="1683">
                <a:solidFill>
                  <a:srgbClr val="FFFFFF"/>
                </a:solidFill>
                <a:latin typeface="Univers"/>
                <a:ea typeface="Univers"/>
                <a:cs typeface="Univers"/>
                <a:sym typeface="Univers"/>
              </a:rPr>
              <a:t>What are the most common defect types?</a:t>
            </a:r>
          </a:p>
          <a:p>
            <a:pPr marL="726962" lvl="2" indent="-242321" algn="l">
              <a:lnSpc>
                <a:spcPts val="2356"/>
              </a:lnSpc>
              <a:buFont typeface="Arial"/>
              <a:buChar char="⚬"/>
            </a:pPr>
            <a:r>
              <a:rPr lang="en-US" sz="1683">
                <a:solidFill>
                  <a:srgbClr val="FFFFFF"/>
                </a:solidFill>
                <a:latin typeface="Univers"/>
                <a:ea typeface="Univers"/>
                <a:cs typeface="Univers"/>
                <a:sym typeface="Univers"/>
              </a:rPr>
              <a:t>All defect types occur at similar frequencies, with no single type dominating. Cosmetic defects appear slightly more often, but overall distribution is balanced.</a:t>
            </a:r>
          </a:p>
          <a:p>
            <a:pPr marL="363481" lvl="1" indent="-181741" algn="l">
              <a:lnSpc>
                <a:spcPts val="2356"/>
              </a:lnSpc>
              <a:buFont typeface="Arial"/>
              <a:buChar char="•"/>
            </a:pPr>
            <a:r>
              <a:rPr lang="en-US" sz="1683">
                <a:solidFill>
                  <a:srgbClr val="FFFFFF"/>
                </a:solidFill>
                <a:latin typeface="Univers"/>
                <a:ea typeface="Univers"/>
                <a:cs typeface="Univers"/>
                <a:sym typeface="Univers"/>
              </a:rPr>
              <a:t>Which inspection methods detect each severity level most effectively?</a:t>
            </a:r>
          </a:p>
          <a:p>
            <a:pPr marL="726962" lvl="2" indent="-242321" algn="l">
              <a:lnSpc>
                <a:spcPts val="2356"/>
              </a:lnSpc>
              <a:buFont typeface="Arial"/>
              <a:buChar char="⚬"/>
            </a:pPr>
            <a:r>
              <a:rPr lang="en-US" sz="1683">
                <a:solidFill>
                  <a:srgbClr val="FFFFFF"/>
                </a:solidFill>
                <a:latin typeface="Univers"/>
                <a:ea typeface="Univers"/>
                <a:cs typeface="Univers"/>
                <a:sym typeface="Univers"/>
              </a:rPr>
              <a:t>Manual inspection detects the most Minor defects.</a:t>
            </a:r>
          </a:p>
          <a:p>
            <a:pPr marL="726962" lvl="2" indent="-242321" algn="l">
              <a:lnSpc>
                <a:spcPts val="2356"/>
              </a:lnSpc>
              <a:buFont typeface="Arial"/>
              <a:buChar char="⚬"/>
            </a:pPr>
            <a:r>
              <a:rPr lang="en-US" sz="1683">
                <a:solidFill>
                  <a:srgbClr val="FFFFFF"/>
                </a:solidFill>
                <a:latin typeface="Univers"/>
                <a:ea typeface="Univers"/>
                <a:cs typeface="Univers"/>
                <a:sym typeface="Univers"/>
              </a:rPr>
              <a:t>Automated inspection is strongest at detecting Critical and Internal defects.</a:t>
            </a:r>
          </a:p>
          <a:p>
            <a:pPr marL="726962" lvl="2" indent="-242321" algn="l">
              <a:lnSpc>
                <a:spcPts val="2356"/>
              </a:lnSpc>
              <a:buFont typeface="Arial"/>
              <a:buChar char="⚬"/>
            </a:pPr>
            <a:r>
              <a:rPr lang="en-US" sz="1683">
                <a:solidFill>
                  <a:srgbClr val="FFFFFF"/>
                </a:solidFill>
                <a:latin typeface="Univers"/>
                <a:ea typeface="Univers"/>
                <a:cs typeface="Univers"/>
                <a:sym typeface="Univers"/>
              </a:rPr>
              <a:t>Visual inspection is the least effective across all severity levels.</a:t>
            </a:r>
          </a:p>
          <a:p>
            <a:pPr marL="363481" lvl="1" indent="-181741" algn="l">
              <a:lnSpc>
                <a:spcPts val="2356"/>
              </a:lnSpc>
              <a:buFont typeface="Arial"/>
              <a:buChar char="•"/>
            </a:pPr>
            <a:r>
              <a:rPr lang="en-US" sz="1683">
                <a:solidFill>
                  <a:srgbClr val="FFFFFF"/>
                </a:solidFill>
                <a:latin typeface="Univers"/>
                <a:ea typeface="Univers"/>
                <a:cs typeface="Univers"/>
                <a:sym typeface="Univers"/>
              </a:rPr>
              <a:t>How does inspection effectiveness vary by defect location?</a:t>
            </a:r>
          </a:p>
          <a:p>
            <a:pPr marL="726962" lvl="2" indent="-242321" algn="l">
              <a:lnSpc>
                <a:spcPts val="2356"/>
              </a:lnSpc>
              <a:buFont typeface="Arial"/>
              <a:buChar char="⚬"/>
            </a:pPr>
            <a:r>
              <a:rPr lang="en-US" sz="1683">
                <a:solidFill>
                  <a:srgbClr val="FFFFFF"/>
                </a:solidFill>
                <a:latin typeface="Univers"/>
                <a:ea typeface="Univers"/>
                <a:cs typeface="Univers"/>
                <a:sym typeface="Univers"/>
              </a:rPr>
              <a:t>Manual is most effective for Surface and Component defects.</a:t>
            </a:r>
          </a:p>
          <a:p>
            <a:pPr marL="726962" lvl="2" indent="-242321" algn="l">
              <a:lnSpc>
                <a:spcPts val="2356"/>
              </a:lnSpc>
              <a:buFont typeface="Arial"/>
              <a:buChar char="⚬"/>
            </a:pPr>
            <a:r>
              <a:rPr lang="en-US" sz="1683">
                <a:solidFill>
                  <a:srgbClr val="FFFFFF"/>
                </a:solidFill>
                <a:latin typeface="Univers"/>
                <a:ea typeface="Univers"/>
                <a:cs typeface="Univers"/>
                <a:sym typeface="Univers"/>
              </a:rPr>
              <a:t>Automated is most effective for Internal defects.</a:t>
            </a:r>
          </a:p>
          <a:p>
            <a:pPr marL="726962" lvl="2" indent="-242321" algn="l">
              <a:lnSpc>
                <a:spcPts val="2356"/>
              </a:lnSpc>
              <a:buFont typeface="Arial"/>
              <a:buChar char="⚬"/>
            </a:pPr>
            <a:r>
              <a:rPr lang="en-US" sz="1683">
                <a:solidFill>
                  <a:srgbClr val="FFFFFF"/>
                </a:solidFill>
                <a:latin typeface="Univers"/>
                <a:ea typeface="Univers"/>
                <a:cs typeface="Univers"/>
                <a:sym typeface="Univers"/>
              </a:rPr>
              <a:t>Visual underperforms for all locations.</a:t>
            </a:r>
          </a:p>
          <a:p>
            <a:pPr marL="363481" lvl="1" indent="-181741" algn="l">
              <a:lnSpc>
                <a:spcPts val="2356"/>
              </a:lnSpc>
              <a:buFont typeface="Arial"/>
              <a:buChar char="•"/>
            </a:pPr>
            <a:r>
              <a:rPr lang="en-US" sz="1683">
                <a:solidFill>
                  <a:srgbClr val="FFFFFF"/>
                </a:solidFill>
                <a:latin typeface="Univers"/>
                <a:ea typeface="Univers"/>
                <a:cs typeface="Univers"/>
                <a:sym typeface="Univers"/>
              </a:rPr>
              <a:t>Are certain defect types more likely to be critical?</a:t>
            </a:r>
          </a:p>
          <a:p>
            <a:pPr marL="726962" lvl="2" indent="-242321" algn="l">
              <a:lnSpc>
                <a:spcPts val="2356"/>
              </a:lnSpc>
              <a:buFont typeface="Arial"/>
              <a:buChar char="⚬"/>
            </a:pPr>
            <a:r>
              <a:rPr lang="en-US" sz="1683">
                <a:solidFill>
                  <a:srgbClr val="FFFFFF"/>
                </a:solidFill>
                <a:latin typeface="Univers"/>
                <a:ea typeface="Univers"/>
                <a:cs typeface="Univers"/>
                <a:sym typeface="Univers"/>
              </a:rPr>
              <a:t>Internal structural defects show a higher likelihood of being Critical, while cosmetic and surface‑level defects tend to be Minor or Moderate.</a:t>
            </a:r>
          </a:p>
          <a:p>
            <a:pPr marL="363481" lvl="1" indent="-181741" algn="l">
              <a:lnSpc>
                <a:spcPts val="2356"/>
              </a:lnSpc>
              <a:buFont typeface="Arial"/>
              <a:buChar char="•"/>
            </a:pPr>
            <a:r>
              <a:rPr lang="en-US" sz="1683">
                <a:solidFill>
                  <a:srgbClr val="FFFFFF"/>
                </a:solidFill>
                <a:latin typeface="Univers"/>
                <a:ea typeface="Univers"/>
                <a:cs typeface="Univers"/>
                <a:sym typeface="Univers"/>
              </a:rPr>
              <a:t>Which defect types are most costly?</a:t>
            </a:r>
          </a:p>
          <a:p>
            <a:pPr marL="726962" lvl="2" indent="-242321" algn="l">
              <a:lnSpc>
                <a:spcPts val="2356"/>
              </a:lnSpc>
              <a:buFont typeface="Arial"/>
              <a:buChar char="⚬"/>
            </a:pPr>
            <a:r>
              <a:rPr lang="en-US" sz="1683">
                <a:solidFill>
                  <a:srgbClr val="FFFFFF"/>
                </a:solidFill>
                <a:latin typeface="Univers"/>
                <a:ea typeface="Univers"/>
                <a:cs typeface="Univers"/>
                <a:sym typeface="Univers"/>
              </a:rPr>
              <a:t>Cosmetic defects show slightly higher average repair costs.</a:t>
            </a:r>
          </a:p>
          <a:p>
            <a:pPr marL="363481" lvl="1" indent="-181741" algn="l">
              <a:lnSpc>
                <a:spcPts val="2356"/>
              </a:lnSpc>
              <a:buFont typeface="Arial"/>
              <a:buChar char="•"/>
            </a:pPr>
            <a:r>
              <a:rPr lang="en-US" sz="1683">
                <a:solidFill>
                  <a:srgbClr val="FFFFFF"/>
                </a:solidFill>
                <a:latin typeface="Univers"/>
                <a:ea typeface="Univers"/>
                <a:cs typeface="Univers"/>
                <a:sym typeface="Univers"/>
              </a:rPr>
              <a:t>Does severity impact repair cost?</a:t>
            </a:r>
          </a:p>
          <a:p>
            <a:pPr marL="726962" lvl="2" indent="-242321" algn="l">
              <a:lnSpc>
                <a:spcPts val="2356"/>
              </a:lnSpc>
              <a:buFont typeface="Arial"/>
              <a:buChar char="⚬"/>
            </a:pPr>
            <a:r>
              <a:rPr lang="en-US" sz="1683">
                <a:solidFill>
                  <a:srgbClr val="FFFFFF"/>
                </a:solidFill>
                <a:latin typeface="Univers"/>
                <a:ea typeface="Univers"/>
                <a:cs typeface="Univers"/>
                <a:sym typeface="Univers"/>
              </a:rPr>
              <a:t>Higher severity levels are associated with higher repair costs, although the relationship is not perfectly linear. </a:t>
            </a:r>
          </a:p>
          <a:p>
            <a:pPr marL="363481" lvl="1" indent="-181741" algn="l">
              <a:lnSpc>
                <a:spcPts val="2356"/>
              </a:lnSpc>
              <a:buFont typeface="Arial"/>
              <a:buChar char="•"/>
            </a:pPr>
            <a:r>
              <a:rPr lang="en-US" sz="1683">
                <a:solidFill>
                  <a:srgbClr val="FFFFFF"/>
                </a:solidFill>
                <a:latin typeface="Univers"/>
                <a:ea typeface="Univers"/>
                <a:cs typeface="Univers"/>
                <a:sym typeface="Univers"/>
              </a:rPr>
              <a:t>Are there seasonal trends in defect occurrence?</a:t>
            </a:r>
          </a:p>
          <a:p>
            <a:pPr marL="726962" lvl="2" indent="-242321" algn="l">
              <a:lnSpc>
                <a:spcPts val="2356"/>
              </a:lnSpc>
              <a:buFont typeface="Arial"/>
              <a:buChar char="⚬"/>
            </a:pPr>
            <a:r>
              <a:rPr lang="en-US" sz="1683">
                <a:solidFill>
                  <a:srgbClr val="FFFFFF"/>
                </a:solidFill>
                <a:latin typeface="Univers"/>
                <a:ea typeface="Univers"/>
                <a:cs typeface="Univers"/>
                <a:sym typeface="Univers"/>
              </a:rPr>
              <a:t>January shows the highest defect count and June the lowest.</a:t>
            </a:r>
          </a:p>
          <a:p>
            <a:pPr marL="363481" lvl="1" indent="-181741" algn="l">
              <a:lnSpc>
                <a:spcPts val="2356"/>
              </a:lnSpc>
              <a:buFont typeface="Arial"/>
              <a:buChar char="•"/>
            </a:pPr>
            <a:r>
              <a:rPr lang="en-US" sz="1683">
                <a:solidFill>
                  <a:srgbClr val="FFFFFF"/>
                </a:solidFill>
                <a:latin typeface="Univers"/>
                <a:ea typeface="Univers"/>
                <a:cs typeface="Univers"/>
                <a:sym typeface="Univers"/>
              </a:rPr>
              <a:t>Do certain defect locations show higher defect rates?</a:t>
            </a:r>
          </a:p>
          <a:p>
            <a:pPr marL="726962" lvl="2" indent="-242321" algn="l">
              <a:lnSpc>
                <a:spcPts val="2356"/>
              </a:lnSpc>
              <a:buFont typeface="Arial"/>
              <a:buChar char="⚬"/>
            </a:pPr>
            <a:r>
              <a:rPr lang="en-US" sz="1683">
                <a:solidFill>
                  <a:srgbClr val="FFFFFF"/>
                </a:solidFill>
                <a:latin typeface="Univers"/>
                <a:ea typeface="Univers"/>
                <a:cs typeface="Univers"/>
                <a:sym typeface="Univers"/>
              </a:rPr>
              <a:t>Surface and Component defects appear slightly more frequently than Internal defects.</a:t>
            </a:r>
          </a:p>
          <a:p>
            <a:pPr marL="363481" lvl="1" indent="-181741" algn="l">
              <a:lnSpc>
                <a:spcPts val="2356"/>
              </a:lnSpc>
              <a:buFont typeface="Arial"/>
              <a:buChar char="•"/>
            </a:pPr>
            <a:r>
              <a:rPr lang="en-US" sz="1683">
                <a:solidFill>
                  <a:srgbClr val="FFFFFF"/>
                </a:solidFill>
                <a:latin typeface="Univers"/>
                <a:ea typeface="Univers"/>
                <a:cs typeface="Univers"/>
                <a:sym typeface="Univers"/>
              </a:rPr>
              <a:t>Does inspection method influence severity detected?</a:t>
            </a:r>
          </a:p>
          <a:p>
            <a:pPr marL="726962" lvl="2" indent="-242321" algn="l">
              <a:lnSpc>
                <a:spcPts val="2356"/>
              </a:lnSpc>
              <a:buFont typeface="Arial"/>
              <a:buChar char="⚬"/>
            </a:pPr>
            <a:r>
              <a:rPr lang="en-US" sz="1683">
                <a:solidFill>
                  <a:srgbClr val="FFFFFF"/>
                </a:solidFill>
                <a:latin typeface="Univers"/>
                <a:ea typeface="Univers"/>
                <a:cs typeface="Univers"/>
                <a:sym typeface="Univers"/>
              </a:rPr>
              <a:t>The inspection method strongly affects which severity levels are found.</a:t>
            </a:r>
          </a:p>
          <a:p>
            <a:pPr marL="1090443" lvl="3" indent="-272611" algn="l">
              <a:lnSpc>
                <a:spcPts val="2356"/>
              </a:lnSpc>
              <a:buFont typeface="Arial"/>
              <a:buChar char="￭"/>
            </a:pPr>
            <a:r>
              <a:rPr lang="en-US" sz="1683">
                <a:solidFill>
                  <a:srgbClr val="FFFFFF"/>
                </a:solidFill>
                <a:latin typeface="Univers"/>
                <a:ea typeface="Univers"/>
                <a:cs typeface="Univers"/>
                <a:sym typeface="Univers"/>
              </a:rPr>
              <a:t>Manual → more Minor defects</a:t>
            </a:r>
          </a:p>
          <a:p>
            <a:pPr marL="1090443" lvl="3" indent="-272611" algn="l">
              <a:lnSpc>
                <a:spcPts val="2356"/>
              </a:lnSpc>
              <a:buFont typeface="Arial"/>
              <a:buChar char="￭"/>
            </a:pPr>
            <a:r>
              <a:rPr lang="en-US" sz="1683">
                <a:solidFill>
                  <a:srgbClr val="FFFFFF"/>
                </a:solidFill>
                <a:latin typeface="Univers"/>
                <a:ea typeface="Univers"/>
                <a:cs typeface="Univers"/>
                <a:sym typeface="Univers"/>
              </a:rPr>
              <a:t>Automated → more Critical defects</a:t>
            </a:r>
          </a:p>
          <a:p>
            <a:pPr marL="1090443" lvl="3" indent="-272611" algn="l">
              <a:lnSpc>
                <a:spcPts val="2356"/>
              </a:lnSpc>
              <a:buFont typeface="Arial"/>
              <a:buChar char="￭"/>
            </a:pPr>
            <a:r>
              <a:rPr lang="en-US" sz="1683">
                <a:solidFill>
                  <a:srgbClr val="FFFFFF"/>
                </a:solidFill>
                <a:latin typeface="Univers"/>
                <a:ea typeface="Univers"/>
                <a:cs typeface="Univers"/>
                <a:sym typeface="Univers"/>
              </a:rPr>
              <a:t>Visual → lowest detection across all severities</a:t>
            </a:r>
          </a:p>
          <a:p>
            <a:pPr marL="363481" lvl="1" indent="-181741" algn="l">
              <a:lnSpc>
                <a:spcPts val="2356"/>
              </a:lnSpc>
              <a:buFont typeface="Arial"/>
              <a:buChar char="•"/>
            </a:pPr>
            <a:r>
              <a:rPr lang="en-US" sz="1683">
                <a:solidFill>
                  <a:srgbClr val="FFFFFF"/>
                </a:solidFill>
                <a:latin typeface="Univers"/>
                <a:ea typeface="Univers"/>
                <a:cs typeface="Univers"/>
                <a:sym typeface="Univers"/>
              </a:rPr>
              <a:t>How accurately can repair costs be predicted?</a:t>
            </a:r>
          </a:p>
          <a:p>
            <a:pPr marL="726962" lvl="2" indent="-242321" algn="l">
              <a:lnSpc>
                <a:spcPts val="2356"/>
              </a:lnSpc>
              <a:buFont typeface="Arial"/>
              <a:buChar char="⚬"/>
            </a:pPr>
            <a:r>
              <a:rPr lang="en-US" sz="1683">
                <a:solidFill>
                  <a:srgbClr val="FFFFFF"/>
                </a:solidFill>
                <a:latin typeface="Univers"/>
                <a:ea typeface="Univers"/>
                <a:cs typeface="Univers"/>
                <a:sym typeface="Univers"/>
              </a:rPr>
              <a:t>Linear Regression performed poorly (RMSE ≈ 294), indicating non‑linear patterns.</a:t>
            </a:r>
          </a:p>
          <a:p>
            <a:pPr marL="726962" lvl="2" indent="-242321" algn="l">
              <a:lnSpc>
                <a:spcPts val="2356"/>
              </a:lnSpc>
              <a:buFont typeface="Arial"/>
              <a:buChar char="⚬"/>
            </a:pPr>
            <a:r>
              <a:rPr lang="en-US" sz="1683">
                <a:solidFill>
                  <a:srgbClr val="FFFFFF"/>
                </a:solidFill>
                <a:latin typeface="Univers"/>
                <a:ea typeface="Univers"/>
                <a:cs typeface="Univers"/>
                <a:sym typeface="Univers"/>
              </a:rPr>
              <a:t>Overall, repair cost prediction is moderately accurate, but could improve with more features.</a:t>
            </a:r>
          </a:p>
          <a:p>
            <a:pPr algn="ctr">
              <a:lnSpc>
                <a:spcPts val="2356"/>
              </a:lnSpc>
              <a:spcBef>
                <a:spcPct val="0"/>
              </a:spcBef>
            </a:pPr>
            <a:endParaRPr lang="en-US" sz="1683">
              <a:solidFill>
                <a:srgbClr val="FFFFFF"/>
              </a:solidFill>
              <a:latin typeface="Univers"/>
              <a:ea typeface="Univers"/>
              <a:cs typeface="Univers"/>
              <a:sym typeface="Univer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223"/>
        </a:solidFill>
        <a:effectLst/>
      </p:bgPr>
    </p:bg>
    <p:spTree>
      <p:nvGrpSpPr>
        <p:cNvPr id="1" name=""/>
        <p:cNvGrpSpPr/>
        <p:nvPr/>
      </p:nvGrpSpPr>
      <p:grpSpPr>
        <a:xfrm>
          <a:off x="0" y="0"/>
          <a:ext cx="0" cy="0"/>
          <a:chOff x="0" y="0"/>
          <a:chExt cx="0" cy="0"/>
        </a:xfrm>
      </p:grpSpPr>
      <p:sp>
        <p:nvSpPr>
          <p:cNvPr id="2" name="Freeform 2"/>
          <p:cNvSpPr/>
          <p:nvPr/>
        </p:nvSpPr>
        <p:spPr>
          <a:xfrm>
            <a:off x="-15442" y="1056471"/>
            <a:ext cx="7690134" cy="9265222"/>
          </a:xfrm>
          <a:custGeom>
            <a:avLst/>
            <a:gdLst/>
            <a:ahLst/>
            <a:cxnLst/>
            <a:rect l="l" t="t" r="r" b="b"/>
            <a:pathLst>
              <a:path w="7690134" h="9265222">
                <a:moveTo>
                  <a:pt x="0" y="0"/>
                </a:moveTo>
                <a:lnTo>
                  <a:pt x="7690134" y="0"/>
                </a:lnTo>
                <a:lnTo>
                  <a:pt x="7690134" y="9265222"/>
                </a:lnTo>
                <a:lnTo>
                  <a:pt x="0" y="92652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flipV="1">
            <a:off x="14246813" y="0"/>
            <a:ext cx="4031662" cy="4857424"/>
          </a:xfrm>
          <a:custGeom>
            <a:avLst/>
            <a:gdLst/>
            <a:ahLst/>
            <a:cxnLst/>
            <a:rect l="l" t="t" r="r" b="b"/>
            <a:pathLst>
              <a:path w="4031662" h="4857424">
                <a:moveTo>
                  <a:pt x="4031662" y="4857424"/>
                </a:moveTo>
                <a:lnTo>
                  <a:pt x="0" y="4857424"/>
                </a:lnTo>
                <a:lnTo>
                  <a:pt x="0" y="0"/>
                </a:lnTo>
                <a:lnTo>
                  <a:pt x="4031662" y="0"/>
                </a:lnTo>
                <a:lnTo>
                  <a:pt x="4031662" y="485742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rot="-2700000">
            <a:off x="1681485" y="274097"/>
            <a:ext cx="3086100" cy="5578856"/>
            <a:chOff x="0" y="0"/>
            <a:chExt cx="812800" cy="1469328"/>
          </a:xfrm>
        </p:grpSpPr>
        <p:sp>
          <p:nvSpPr>
            <p:cNvPr id="5" name="Freeform 5"/>
            <p:cNvSpPr/>
            <p:nvPr/>
          </p:nvSpPr>
          <p:spPr>
            <a:xfrm>
              <a:off x="0" y="0"/>
              <a:ext cx="812800" cy="1469328"/>
            </a:xfrm>
            <a:custGeom>
              <a:avLst/>
              <a:gdLst/>
              <a:ahLst/>
              <a:cxnLst/>
              <a:rect l="l" t="t" r="r" b="b"/>
              <a:pathLst>
                <a:path w="812800" h="1469328">
                  <a:moveTo>
                    <a:pt x="0" y="0"/>
                  </a:moveTo>
                  <a:lnTo>
                    <a:pt x="812800" y="0"/>
                  </a:lnTo>
                  <a:lnTo>
                    <a:pt x="812800" y="1469328"/>
                  </a:lnTo>
                  <a:lnTo>
                    <a:pt x="0" y="1469328"/>
                  </a:lnTo>
                  <a:close/>
                </a:path>
              </a:pathLst>
            </a:custGeom>
            <a:gradFill rotWithShape="1">
              <a:gsLst>
                <a:gs pos="0">
                  <a:srgbClr val="19344F">
                    <a:alpha val="100000"/>
                  </a:srgbClr>
                </a:gs>
                <a:gs pos="100000">
                  <a:srgbClr val="19344F">
                    <a:alpha val="0"/>
                  </a:srgbClr>
                </a:gs>
              </a:gsLst>
              <a:lin ang="5400000"/>
            </a:gradFill>
          </p:spPr>
          <p:txBody>
            <a:bodyPr/>
            <a:lstStyle/>
            <a:p>
              <a:endParaRPr lang="en-US"/>
            </a:p>
          </p:txBody>
        </p:sp>
        <p:sp>
          <p:nvSpPr>
            <p:cNvPr id="6" name="TextBox 6"/>
            <p:cNvSpPr txBox="1"/>
            <p:nvPr/>
          </p:nvSpPr>
          <p:spPr>
            <a:xfrm>
              <a:off x="0" y="-38100"/>
              <a:ext cx="812800" cy="150742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00000">
            <a:off x="11573692" y="1536370"/>
            <a:ext cx="4079774" cy="8562104"/>
            <a:chOff x="0" y="0"/>
            <a:chExt cx="1074508" cy="2255040"/>
          </a:xfrm>
        </p:grpSpPr>
        <p:sp>
          <p:nvSpPr>
            <p:cNvPr id="8" name="Freeform 8"/>
            <p:cNvSpPr/>
            <p:nvPr/>
          </p:nvSpPr>
          <p:spPr>
            <a:xfrm>
              <a:off x="0" y="0"/>
              <a:ext cx="1074508" cy="2255040"/>
            </a:xfrm>
            <a:custGeom>
              <a:avLst/>
              <a:gdLst/>
              <a:ahLst/>
              <a:cxnLst/>
              <a:rect l="l" t="t" r="r" b="b"/>
              <a:pathLst>
                <a:path w="1074508" h="2255040">
                  <a:moveTo>
                    <a:pt x="0" y="0"/>
                  </a:moveTo>
                  <a:lnTo>
                    <a:pt x="1074508" y="0"/>
                  </a:lnTo>
                  <a:lnTo>
                    <a:pt x="1074508" y="2255040"/>
                  </a:lnTo>
                  <a:lnTo>
                    <a:pt x="0" y="2255040"/>
                  </a:lnTo>
                  <a:close/>
                </a:path>
              </a:pathLst>
            </a:custGeom>
            <a:gradFill rotWithShape="1">
              <a:gsLst>
                <a:gs pos="0">
                  <a:srgbClr val="19344F">
                    <a:alpha val="0"/>
                  </a:srgbClr>
                </a:gs>
                <a:gs pos="100000">
                  <a:srgbClr val="19344F">
                    <a:alpha val="100000"/>
                  </a:srgbClr>
                </a:gs>
              </a:gsLst>
              <a:lin ang="5400000"/>
            </a:gradFill>
          </p:spPr>
          <p:txBody>
            <a:bodyPr/>
            <a:lstStyle/>
            <a:p>
              <a:endParaRPr lang="en-US"/>
            </a:p>
          </p:txBody>
        </p:sp>
        <p:sp>
          <p:nvSpPr>
            <p:cNvPr id="9" name="TextBox 9"/>
            <p:cNvSpPr txBox="1"/>
            <p:nvPr/>
          </p:nvSpPr>
          <p:spPr>
            <a:xfrm>
              <a:off x="0" y="-38100"/>
              <a:ext cx="1074508" cy="229314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2700000">
            <a:off x="2979614" y="-246148"/>
            <a:ext cx="971573" cy="4035444"/>
            <a:chOff x="0" y="0"/>
            <a:chExt cx="255888" cy="1062833"/>
          </a:xfrm>
        </p:grpSpPr>
        <p:sp>
          <p:nvSpPr>
            <p:cNvPr id="14" name="Freeform 14"/>
            <p:cNvSpPr/>
            <p:nvPr/>
          </p:nvSpPr>
          <p:spPr>
            <a:xfrm>
              <a:off x="0" y="0"/>
              <a:ext cx="255888" cy="1062833"/>
            </a:xfrm>
            <a:custGeom>
              <a:avLst/>
              <a:gdLst/>
              <a:ahLst/>
              <a:cxnLst/>
              <a:rect l="l" t="t" r="r" b="b"/>
              <a:pathLst>
                <a:path w="255888" h="1062833">
                  <a:moveTo>
                    <a:pt x="0" y="0"/>
                  </a:moveTo>
                  <a:lnTo>
                    <a:pt x="255888" y="0"/>
                  </a:lnTo>
                  <a:lnTo>
                    <a:pt x="255888" y="1062833"/>
                  </a:lnTo>
                  <a:lnTo>
                    <a:pt x="0" y="1062833"/>
                  </a:lnTo>
                  <a:close/>
                </a:path>
              </a:pathLst>
            </a:custGeom>
            <a:gradFill rotWithShape="1">
              <a:gsLst>
                <a:gs pos="0">
                  <a:srgbClr val="DDB864">
                    <a:alpha val="100000"/>
                  </a:srgbClr>
                </a:gs>
                <a:gs pos="100000">
                  <a:srgbClr val="DDB864">
                    <a:alpha val="0"/>
                  </a:srgbClr>
                </a:gs>
              </a:gsLst>
              <a:lin ang="5400000"/>
            </a:gradFill>
          </p:spPr>
          <p:txBody>
            <a:bodyPr/>
            <a:lstStyle/>
            <a:p>
              <a:endParaRPr lang="en-US"/>
            </a:p>
          </p:txBody>
        </p:sp>
        <p:sp>
          <p:nvSpPr>
            <p:cNvPr id="15" name="TextBox 15"/>
            <p:cNvSpPr txBox="1"/>
            <p:nvPr/>
          </p:nvSpPr>
          <p:spPr>
            <a:xfrm>
              <a:off x="0" y="-38100"/>
              <a:ext cx="255888" cy="1100933"/>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297031" y="1771574"/>
            <a:ext cx="9150304" cy="3369269"/>
          </a:xfrm>
          <a:prstGeom prst="rect">
            <a:avLst/>
          </a:prstGeom>
        </p:spPr>
        <p:txBody>
          <a:bodyPr lIns="0" tIns="0" rIns="0" bIns="0" rtlCol="0" anchor="t">
            <a:spAutoFit/>
          </a:bodyPr>
          <a:lstStyle/>
          <a:p>
            <a:pPr algn="l">
              <a:lnSpc>
                <a:spcPts val="24786"/>
              </a:lnSpc>
              <a:spcBef>
                <a:spcPct val="0"/>
              </a:spcBef>
            </a:pPr>
            <a:r>
              <a:rPr lang="en-US" sz="17704" b="1">
                <a:solidFill>
                  <a:srgbClr val="DDB864"/>
                </a:solidFill>
                <a:latin typeface="Univers Bold"/>
                <a:ea typeface="Univers Bold"/>
                <a:cs typeface="Univers Bold"/>
                <a:sym typeface="Univers Bold"/>
              </a:rPr>
              <a:t>Thank</a:t>
            </a:r>
          </a:p>
        </p:txBody>
      </p:sp>
      <p:sp>
        <p:nvSpPr>
          <p:cNvPr id="17" name="TextBox 17"/>
          <p:cNvSpPr txBox="1"/>
          <p:nvPr/>
        </p:nvSpPr>
        <p:spPr>
          <a:xfrm>
            <a:off x="6740166" y="3739378"/>
            <a:ext cx="6491349" cy="3369268"/>
          </a:xfrm>
          <a:prstGeom prst="rect">
            <a:avLst/>
          </a:prstGeom>
        </p:spPr>
        <p:txBody>
          <a:bodyPr lIns="0" tIns="0" rIns="0" bIns="0" rtlCol="0" anchor="t">
            <a:spAutoFit/>
          </a:bodyPr>
          <a:lstStyle/>
          <a:p>
            <a:pPr algn="l">
              <a:lnSpc>
                <a:spcPts val="24786"/>
              </a:lnSpc>
              <a:spcBef>
                <a:spcPct val="0"/>
              </a:spcBef>
            </a:pPr>
            <a:r>
              <a:rPr lang="en-US" sz="17704" b="1">
                <a:solidFill>
                  <a:srgbClr val="FFFFFF"/>
                </a:solidFill>
                <a:latin typeface="Univers Bold"/>
                <a:ea typeface="Univers Bold"/>
                <a:cs typeface="Univers Bold"/>
                <a:sym typeface="Univers Bold"/>
              </a:rPr>
              <a:t>You!</a:t>
            </a:r>
          </a:p>
        </p:txBody>
      </p:sp>
      <p:grpSp>
        <p:nvGrpSpPr>
          <p:cNvPr id="18" name="Group 18"/>
          <p:cNvGrpSpPr/>
          <p:nvPr/>
        </p:nvGrpSpPr>
        <p:grpSpPr>
          <a:xfrm rot="-2700000">
            <a:off x="13799117" y="4415027"/>
            <a:ext cx="2019351" cy="5166534"/>
            <a:chOff x="0" y="0"/>
            <a:chExt cx="531846" cy="1360733"/>
          </a:xfrm>
        </p:grpSpPr>
        <p:sp>
          <p:nvSpPr>
            <p:cNvPr id="19" name="Freeform 19"/>
            <p:cNvSpPr/>
            <p:nvPr/>
          </p:nvSpPr>
          <p:spPr>
            <a:xfrm>
              <a:off x="0" y="0"/>
              <a:ext cx="531846" cy="1360733"/>
            </a:xfrm>
            <a:custGeom>
              <a:avLst/>
              <a:gdLst/>
              <a:ahLst/>
              <a:cxnLst/>
              <a:rect l="l" t="t" r="r" b="b"/>
              <a:pathLst>
                <a:path w="531846" h="1360733">
                  <a:moveTo>
                    <a:pt x="0" y="0"/>
                  </a:moveTo>
                  <a:lnTo>
                    <a:pt x="531846" y="0"/>
                  </a:lnTo>
                  <a:lnTo>
                    <a:pt x="531846" y="1360733"/>
                  </a:lnTo>
                  <a:lnTo>
                    <a:pt x="0" y="1360733"/>
                  </a:lnTo>
                  <a:close/>
                </a:path>
              </a:pathLst>
            </a:custGeom>
            <a:gradFill rotWithShape="1">
              <a:gsLst>
                <a:gs pos="0">
                  <a:srgbClr val="DDB864">
                    <a:alpha val="0"/>
                  </a:srgbClr>
                </a:gs>
                <a:gs pos="100000">
                  <a:srgbClr val="DDB864">
                    <a:alpha val="100000"/>
                  </a:srgbClr>
                </a:gs>
              </a:gsLst>
              <a:lin ang="5400000"/>
            </a:gradFill>
          </p:spPr>
          <p:txBody>
            <a:bodyPr/>
            <a:lstStyle/>
            <a:p>
              <a:endParaRPr lang="en-US"/>
            </a:p>
          </p:txBody>
        </p:sp>
        <p:sp>
          <p:nvSpPr>
            <p:cNvPr id="20" name="TextBox 20"/>
            <p:cNvSpPr txBox="1"/>
            <p:nvPr/>
          </p:nvSpPr>
          <p:spPr>
            <a:xfrm>
              <a:off x="0" y="-38100"/>
              <a:ext cx="531846" cy="1398833"/>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1253</Words>
  <Application>Microsoft Office PowerPoint</Application>
  <PresentationFormat>Custom</PresentationFormat>
  <Paragraphs>124</Paragraphs>
  <Slides>9</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Univers Bold</vt:lpstr>
      <vt:lpstr>Univers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Gold Corporate Manufacturing Presentation</dc:title>
  <dc:creator>Maria Toledo</dc:creator>
  <cp:lastModifiedBy>Maria Toledo</cp:lastModifiedBy>
  <cp:revision>1</cp:revision>
  <dcterms:created xsi:type="dcterms:W3CDTF">2006-08-16T00:00:00Z</dcterms:created>
  <dcterms:modified xsi:type="dcterms:W3CDTF">2026-01-16T20:41:32Z</dcterms:modified>
  <dc:identifier>DAG82jAZoFk</dc:identifier>
</cp:coreProperties>
</file>